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1" r:id="rId12"/>
    <p:sldId id="269" r:id="rId13"/>
    <p:sldId id="268" r:id="rId14"/>
    <p:sldId id="276" r:id="rId15"/>
    <p:sldId id="275" r:id="rId16"/>
    <p:sldId id="274" r:id="rId17"/>
    <p:sldId id="272" r:id="rId18"/>
    <p:sldId id="303" r:id="rId19"/>
    <p:sldId id="277" r:id="rId20"/>
    <p:sldId id="288" r:id="rId21"/>
    <p:sldId id="301" r:id="rId22"/>
    <p:sldId id="290" r:id="rId23"/>
    <p:sldId id="291" r:id="rId24"/>
    <p:sldId id="294" r:id="rId25"/>
    <p:sldId id="295" r:id="rId26"/>
    <p:sldId id="296" r:id="rId27"/>
    <p:sldId id="278" r:id="rId28"/>
    <p:sldId id="297" r:id="rId29"/>
    <p:sldId id="298" r:id="rId30"/>
    <p:sldId id="299" r:id="rId31"/>
    <p:sldId id="304" r:id="rId32"/>
    <p:sldId id="300" r:id="rId33"/>
    <p:sldId id="302" r:id="rId34"/>
    <p:sldId id="258" r:id="rId3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00"/>
    <a:srgbClr val="CBD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73" autoAdjust="0"/>
  </p:normalViewPr>
  <p:slideViewPr>
    <p:cSldViewPr>
      <p:cViewPr varScale="1">
        <p:scale>
          <a:sx n="93" d="100"/>
          <a:sy n="93" d="100"/>
        </p:scale>
        <p:origin x="-20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6"/>
    </p:cViewPr>
  </p:sorterViewPr>
  <p:notesViewPr>
    <p:cSldViewPr>
      <p:cViewPr>
        <p:scale>
          <a:sx n="100" d="100"/>
          <a:sy n="100" d="100"/>
        </p:scale>
        <p:origin x="-1556" y="113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83A90D-7BB5-4A00-926A-B2D873A7A34C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72888DB-8E73-4F43-AFC8-B4DDAB7A60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638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044058-6014-47FF-877F-6320C0C70D1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Původní hodnota MRPT na vytápění byla 70 kWh/m2,a</a:t>
            </a:r>
          </a:p>
        </p:txBody>
      </p:sp>
      <p:sp>
        <p:nvSpPr>
          <p:cNvPr id="3481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21F00E-2DC0-4647-B9EB-039D8A609E7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Stěny 450 mm CP</a:t>
            </a:r>
          </a:p>
          <a:p>
            <a:pPr>
              <a:spcBef>
                <a:spcPct val="0"/>
              </a:spcBef>
            </a:pPr>
            <a:r>
              <a:rPr lang="cs-CZ" smtClean="0"/>
              <a:t>Strop pod půdou s tepelně izolační vrstvou ze škvárobetonu 100 mm</a:t>
            </a:r>
          </a:p>
          <a:p>
            <a:pPr>
              <a:spcBef>
                <a:spcPct val="0"/>
              </a:spcBef>
            </a:pPr>
            <a:r>
              <a:rPr lang="cs-CZ" smtClean="0"/>
              <a:t>Podlaha na terénu  škvárobetonová mazanina  100 mm</a:t>
            </a:r>
          </a:p>
          <a:p>
            <a:pPr>
              <a:spcBef>
                <a:spcPct val="0"/>
              </a:spcBef>
            </a:pPr>
            <a:r>
              <a:rPr lang="cs-CZ" smtClean="0"/>
              <a:t>Okna dřevěná zdvojená</a:t>
            </a:r>
          </a:p>
          <a:p>
            <a:pPr>
              <a:spcBef>
                <a:spcPct val="0"/>
              </a:spcBef>
            </a:pPr>
            <a:r>
              <a:rPr lang="cs-CZ" smtClean="0"/>
              <a:t>Podprogram A.1.2  nevyhovuje U podlahy nesplňuje U dop x 0,95</a:t>
            </a:r>
          </a:p>
          <a:p>
            <a:pPr>
              <a:spcBef>
                <a:spcPct val="0"/>
              </a:spcBef>
            </a:pPr>
            <a:r>
              <a:rPr lang="cs-CZ" smtClean="0"/>
              <a:t>Podprogram A.2 nevyhovuje MRPT 100 &gt; 55</a:t>
            </a:r>
          </a:p>
          <a:p>
            <a:pPr>
              <a:spcBef>
                <a:spcPct val="0"/>
              </a:spcBef>
            </a:pPr>
            <a:r>
              <a:rPr lang="cs-CZ" smtClean="0"/>
              <a:t>Velké tl. DTI </a:t>
            </a:r>
          </a:p>
        </p:txBody>
      </p:sp>
      <p:sp>
        <p:nvSpPr>
          <p:cNvPr id="3686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4D0CAB-2F0C-4149-970F-BE1CC5C8F9C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891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B7E0C4-C95F-41D1-82ED-36ED1A41D2D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09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DF0C28-3DE3-45DB-BEEF-6D8493B96E5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30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F73DD1-406D-418F-996D-DAA37D2E2A78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Posouzení technické, ekonomické a ekologické proveditelnosti musí být součástí PENB</a:t>
            </a:r>
          </a:p>
        </p:txBody>
      </p:sp>
      <p:sp>
        <p:nvSpPr>
          <p:cNvPr id="4505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E64814-E2A3-4B80-8FDA-F2EE60123E0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710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7D26BF-9179-4838-B96C-07452D23B9B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915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87654A-B77D-4992-96A1-0AAF47E83BB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Nedílnou součástí energetického hodnocení je vyhodnocení Uem ve vazbě na Uem,R</a:t>
            </a:r>
          </a:p>
          <a:p>
            <a:pPr>
              <a:spcBef>
                <a:spcPct val="0"/>
              </a:spcBef>
            </a:pPr>
            <a:endParaRPr lang="cs-CZ" smtClean="0"/>
          </a:p>
          <a:p>
            <a:pPr>
              <a:spcBef>
                <a:spcPct val="0"/>
              </a:spcBef>
            </a:pPr>
            <a:r>
              <a:rPr lang="cs-CZ" smtClean="0"/>
              <a:t>Měrnou  neobnovitelnou prim. Energii mohu splnit  ve vazbě na podoblast „C“, ale nemusím splnit Uem </a:t>
            </a:r>
          </a:p>
        </p:txBody>
      </p:sp>
      <p:sp>
        <p:nvSpPr>
          <p:cNvPr id="5120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A5354F-5383-4EA8-B30F-DD95651DB923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5325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F05C1E-E1DE-4346-A19E-7845E6E9ED6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B4FF77-0C97-402C-8B3A-21C891D5BB56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Budovy s elektrickým vytápěním, přípravou TV a vařením nemají šanci na splnění MNPE bez instalace fotovoltaických systémů </a:t>
            </a:r>
          </a:p>
        </p:txBody>
      </p:sp>
      <p:sp>
        <p:nvSpPr>
          <p:cNvPr id="5529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913D60-9835-4396-90BE-234E5569594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Pro kategorie A a B platí kromě požadavků na procentní snížení MNPE proti současnému stavu koeficienty pro srovnání s MNPE referenční budovy</a:t>
            </a:r>
          </a:p>
        </p:txBody>
      </p:sp>
      <p:sp>
        <p:nvSpPr>
          <p:cNvPr id="5734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027747-4890-4644-A30C-E6AFD3C99349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Pro podoblasti A.1 a A.2 splnění požadavků Urec,20 x 0,9 nebude stačit, musí se splnit i požadavky na Uem x koeficienty</a:t>
            </a:r>
          </a:p>
        </p:txBody>
      </p:sp>
      <p:sp>
        <p:nvSpPr>
          <p:cNvPr id="5939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627712-AD19-4765-A657-ACE5884DB62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Dochází ke značnému snížení dotací.</a:t>
            </a:r>
          </a:p>
          <a:p>
            <a:pPr>
              <a:spcBef>
                <a:spcPct val="0"/>
              </a:spcBef>
            </a:pPr>
            <a:r>
              <a:rPr lang="cs-CZ" smtClean="0"/>
              <a:t>V NZÚ 2014 byly dotace na DTI stěn :</a:t>
            </a:r>
          </a:p>
          <a:p>
            <a:pPr>
              <a:spcBef>
                <a:spcPct val="0"/>
              </a:spcBef>
            </a:pPr>
            <a:r>
              <a:rPr lang="cs-CZ" smtClean="0"/>
              <a:t>A.1.1 a A.1.2 – 1500,- x 0,3 = 450,- Kč</a:t>
            </a:r>
          </a:p>
          <a:p>
            <a:pPr>
              <a:spcBef>
                <a:spcPct val="0"/>
              </a:spcBef>
            </a:pPr>
            <a:r>
              <a:rPr lang="cs-CZ" smtClean="0"/>
              <a:t>A.2 ……………     1500,- x 0,4 = 600,- Kč</a:t>
            </a:r>
          </a:p>
          <a:p>
            <a:pPr>
              <a:spcBef>
                <a:spcPct val="0"/>
              </a:spcBef>
            </a:pPr>
            <a:r>
              <a:rPr lang="cs-CZ" smtClean="0"/>
              <a:t>A.3 ……………      1500,- x 0,55 = 825,- Kč</a:t>
            </a:r>
          </a:p>
        </p:txBody>
      </p:sp>
      <p:sp>
        <p:nvSpPr>
          <p:cNvPr id="6144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608A20-5AE6-4EF6-97E0-5BB0A895683C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6349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65133E-9E2E-4B3F-98C2-C7F93D5D4835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Pouhá výměna oken nevyhovuje, není splněna požadovaná úspora</a:t>
            </a:r>
          </a:p>
          <a:p>
            <a:pPr>
              <a:spcBef>
                <a:spcPct val="0"/>
              </a:spcBef>
            </a:pPr>
            <a:r>
              <a:rPr lang="cs-CZ" smtClean="0"/>
              <a:t>Výměna oken + DTI průčelí nevyhovuje Uem &gt; Uem,R</a:t>
            </a:r>
          </a:p>
          <a:p>
            <a:pPr>
              <a:spcBef>
                <a:spcPct val="0"/>
              </a:spcBef>
            </a:pPr>
            <a:r>
              <a:rPr lang="cs-CZ" smtClean="0"/>
              <a:t>Oka + průčelí + střecha nevyhovuje A.2 není splněn Uem,R kategorie D</a:t>
            </a:r>
          </a:p>
          <a:p>
            <a:pPr>
              <a:spcBef>
                <a:spcPct val="0"/>
              </a:spcBef>
            </a:pPr>
            <a:r>
              <a:rPr lang="cs-CZ" smtClean="0"/>
              <a:t>Kompletní zateplení bez stropu TP se nedostane do A.1</a:t>
            </a:r>
          </a:p>
        </p:txBody>
      </p:sp>
      <p:sp>
        <p:nvSpPr>
          <p:cNvPr id="6553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BB51FA-5495-4901-87B1-80D8427E331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Splnění požadavku NZÚ např. u stěnových konstrukcí není problémem, stačí běžné tl. DTI</a:t>
            </a:r>
          </a:p>
        </p:txBody>
      </p:sp>
      <p:sp>
        <p:nvSpPr>
          <p:cNvPr id="6758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AC2547-8D51-4ACD-B8C8-C0EA3BC0A85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Rozdílné parametry proti bytovým domům.</a:t>
            </a:r>
          </a:p>
          <a:p>
            <a:pPr>
              <a:spcBef>
                <a:spcPct val="0"/>
              </a:spcBef>
            </a:pPr>
            <a:r>
              <a:rPr lang="cs-CZ" smtClean="0"/>
              <a:t>Může se stát, že RD se třemi byty nevyhoví a stejný BD se čtyřmi byty vyhoví</a:t>
            </a:r>
          </a:p>
        </p:txBody>
      </p:sp>
      <p:sp>
        <p:nvSpPr>
          <p:cNvPr id="696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872641-80C2-46C9-A759-A44127794ADD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Přísnější hodnota MRPT proti NZÚ 2014</a:t>
            </a:r>
          </a:p>
          <a:p>
            <a:pPr>
              <a:spcBef>
                <a:spcPct val="0"/>
              </a:spcBef>
            </a:pPr>
            <a:r>
              <a:rPr lang="cs-CZ" smtClean="0"/>
              <a:t>Změna proti NZÚ 2014 – musí být splněna hodnota MRPT nebo Uem x koeficient proti Uem,R</a:t>
            </a:r>
          </a:p>
          <a:p>
            <a:pPr>
              <a:spcBef>
                <a:spcPct val="0"/>
              </a:spcBef>
            </a:pPr>
            <a:r>
              <a:rPr lang="cs-CZ" smtClean="0"/>
              <a:t>Při vypracování PENB se musí ještě vyhodnotit celková dodaná energie, NZÚ ji jako kriterium nepožaduje</a:t>
            </a:r>
          </a:p>
        </p:txBody>
      </p:sp>
      <p:sp>
        <p:nvSpPr>
          <p:cNvPr id="7168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0AAEAE-5ABD-4CD1-945B-E5A858DB15B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7373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39E190-6D7B-41AA-8B34-B390DBB824C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048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74D70FD-1170-412F-9AA9-48D8DB597BA3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ct val="0"/>
              </a:spcBef>
              <a:buFontTx/>
              <a:buAutoNum type="arabicPeriod"/>
            </a:pPr>
            <a:r>
              <a:rPr lang="cs-CZ" smtClean="0"/>
              <a:t>Sloupec – doporučené hodnoty x 0,90</a:t>
            </a:r>
          </a:p>
          <a:p>
            <a:pPr marL="228600" indent="-228600">
              <a:spcBef>
                <a:spcPct val="0"/>
              </a:spcBef>
              <a:buFontTx/>
              <a:buAutoNum type="arabicPeriod"/>
            </a:pPr>
            <a:r>
              <a:rPr lang="cs-CZ" smtClean="0"/>
              <a:t>Sloupec hodnoty U pro pasivní domy vyšší</a:t>
            </a:r>
          </a:p>
          <a:p>
            <a:pPr marL="228600" indent="-228600">
              <a:spcBef>
                <a:spcPct val="0"/>
              </a:spcBef>
              <a:buFontTx/>
              <a:buAutoNum type="arabicPeriod"/>
            </a:pPr>
            <a:r>
              <a:rPr lang="cs-CZ" smtClean="0"/>
              <a:t>Sloupec hodnoty u pro pasivní domy nižší </a:t>
            </a:r>
          </a:p>
        </p:txBody>
      </p:sp>
      <p:sp>
        <p:nvSpPr>
          <p:cNvPr id="7577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738738-630E-42B7-879C-59D13D1EF968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7885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0470D4-0EAA-4352-84B4-ABC67FA45B7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8089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72798-0244-4A9F-86F9-5503428B751C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8294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BB4BB2B-C637-4A37-B21A-AB7C00DA8510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253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E0607E-CF6A-4DD7-B0F9-81A040BE13B3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457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2B74ED-C020-46DC-8693-4F171F1F3B2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 TNI 73 0329(30) nebylo určeno pro energetické hodnocení současného stavu starých budov. Změna ve znění v roce 2010. </a:t>
            </a:r>
          </a:p>
        </p:txBody>
      </p:sp>
      <p:sp>
        <p:nvSpPr>
          <p:cNvPr id="2662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37DD3F-66A1-46B8-A613-D4BB53782116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867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C9324F-B5EF-48AF-8520-C569FFC7556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072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0B41BC-1FA7-47DF-9A57-CB7F2E599421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mtClean="0"/>
              <a:t>Změny v obsahu energetického hodnocení vyvolané novou legislativou</a:t>
            </a:r>
          </a:p>
        </p:txBody>
      </p:sp>
      <p:sp>
        <p:nvSpPr>
          <p:cNvPr id="3277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69E842-D0B0-4FBB-A9E6-4C9367794768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5F36D-F661-4BD1-A901-B77693C55E5C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28793-80E1-426A-AFD5-29FA04F0C1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B751-66E9-4258-A1F9-1B414613EB27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D2196-82C3-4336-A202-C5F8147707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172F-1F2D-438E-A627-4D13AA692F2C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611CB-9F95-4C27-B381-3D87AC88AE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/>
              <a:t>Seminář ČKAIT – 11. 12. 2014</a:t>
            </a: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3C723-B4A3-467C-BC69-016FD69751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DC892-822E-4CAA-89C6-14D3D7D86F54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74D33-D425-413F-A6A4-06EB24505C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937A7-61B2-4E9B-B9D5-FEB2EF14AE32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41C04-597E-4780-A000-AB0FEF29D0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B97AC-FB75-4F54-9E75-8701585BCF83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B0870-FBFC-46FF-B6EE-14A3E01197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07A3C-B573-45C2-B784-6189DCF3A0A3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B0398-5CE0-4708-BF40-A57026911C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39F26-AFB6-475F-AE3E-38CCB47B9A26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0A5B4-6F11-4930-9698-3C09DA1E46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4BB9-2663-4EF6-8357-CD058193F2CA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23225-4FB4-453E-89CD-2FF032F8A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2E2C1-EAD8-4650-A619-077077D6AF59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C15F-9B43-479E-8B95-38F901EF3F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54C1C-6869-4ADD-8E8B-A7D6951D99A7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A5176-7964-4FBB-B5E6-8F1F6CEB92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BF9871-3225-4B24-9CE7-06D560CE4512}" type="datetimeFigureOut">
              <a:rPr lang="cs-CZ"/>
              <a:pPr>
                <a:defRPr/>
              </a:pPr>
              <a:t>13.4.2015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23BAE4-F9FD-4A1A-8DBB-B7F5BEF50A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 descr="CKAIT_1-prednaska-NZU_sablona__N101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63" y="1571625"/>
            <a:ext cx="7958137" cy="2289175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cs-CZ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Vliv podmínek programu Nová zelená úsporám na navrhování nových budov a stavební úpravy stávajících budov</a:t>
            </a:r>
            <a:endParaRPr lang="cs-CZ" sz="3200" b="1" dirty="0">
              <a:solidFill>
                <a:srgbClr val="0033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4076700"/>
            <a:ext cx="5688013" cy="1992313"/>
          </a:xfrm>
        </p:spPr>
        <p:txBody>
          <a:bodyPr>
            <a:normAutofit/>
          </a:bodyPr>
          <a:lstStyle/>
          <a:p>
            <a:endParaRPr lang="cs-CZ" sz="2000" b="1" smtClean="0">
              <a:solidFill>
                <a:srgbClr val="254061"/>
              </a:solidFill>
            </a:endParaRPr>
          </a:p>
          <a:p>
            <a:r>
              <a:rPr lang="cs-CZ" sz="2000" b="1" smtClean="0">
                <a:solidFill>
                  <a:srgbClr val="254061"/>
                </a:solidFill>
              </a:rPr>
              <a:t>Konference ČKAIT – 14. dubna 2015</a:t>
            </a:r>
          </a:p>
          <a:p>
            <a:endParaRPr lang="cs-CZ" sz="2000" smtClean="0">
              <a:solidFill>
                <a:srgbClr val="8990AD"/>
              </a:solidFill>
            </a:endParaRPr>
          </a:p>
          <a:p>
            <a:r>
              <a:rPr lang="cs-CZ" sz="1600" smtClean="0">
                <a:solidFill>
                  <a:schemeClr val="tx1"/>
                </a:solidFill>
              </a:rPr>
              <a:t>Ing. Jaroslav Šafránek,</a:t>
            </a:r>
            <a:r>
              <a:rPr lang="cs-CZ" sz="160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cs-CZ" sz="1600" smtClean="0">
                <a:solidFill>
                  <a:schemeClr val="tx1"/>
                </a:solidFill>
              </a:rPr>
              <a:t>CSc</a:t>
            </a:r>
            <a:r>
              <a:rPr lang="cs-CZ" sz="1600" smtClean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r>
              <a:rPr lang="cs-CZ" sz="1600" smtClean="0">
                <a:solidFill>
                  <a:schemeClr val="tx1"/>
                </a:solidFill>
              </a:rPr>
              <a:t>CSI</a:t>
            </a:r>
            <a:r>
              <a:rPr lang="cs-CZ" sz="1600" smtClean="0">
                <a:solidFill>
                  <a:schemeClr val="tx1"/>
                </a:solidFill>
                <a:latin typeface="Arial" charset="0"/>
              </a:rPr>
              <a:t>,</a:t>
            </a:r>
            <a:r>
              <a:rPr lang="cs-CZ" sz="1600" smtClean="0">
                <a:solidFill>
                  <a:schemeClr val="tx1"/>
                </a:solidFill>
              </a:rPr>
              <a:t> a.s</a:t>
            </a:r>
            <a:r>
              <a:rPr lang="cs-CZ" sz="1600" smtClean="0">
                <a:solidFill>
                  <a:schemeClr val="tx1"/>
                </a:solidFill>
                <a:latin typeface="Arial" charset="0"/>
              </a:rPr>
              <a:t>,</a:t>
            </a:r>
            <a:r>
              <a:rPr lang="cs-CZ" sz="1600" smtClean="0">
                <a:solidFill>
                  <a:schemeClr val="tx1"/>
                </a:solidFill>
              </a:rPr>
              <a:t> Praha</a:t>
            </a:r>
          </a:p>
          <a:p>
            <a:pPr algn="l"/>
            <a:endParaRPr lang="cs-CZ" sz="20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/>
          <a:lstStyle/>
          <a:p>
            <a:r>
              <a:rPr lang="cs-CZ" sz="2800" b="1" smtClean="0"/>
              <a:t>Nová zelená úsporám 2013 - 2014</a:t>
            </a:r>
          </a:p>
        </p:txBody>
      </p:sp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  <p:pic>
        <p:nvPicPr>
          <p:cNvPr id="33795" name="Zástupný symbol pro obsah 5" descr="Kriteria 2014.jpg"/>
          <p:cNvPicPr>
            <a:picLocks noGrp="1" noChangeAspect="1"/>
          </p:cNvPicPr>
          <p:nvPr>
            <p:ph idx="1"/>
          </p:nvPr>
        </p:nvPicPr>
        <p:blipFill>
          <a:blip r:embed="rId3">
            <a:lum bright="-18000" contrast="50000"/>
          </a:blip>
          <a:srcRect/>
          <a:stretch>
            <a:fillRect/>
          </a:stretch>
        </p:blipFill>
        <p:spPr>
          <a:xfrm>
            <a:off x="755650" y="1484313"/>
            <a:ext cx="7550150" cy="4576762"/>
          </a:xfrm>
        </p:spPr>
      </p:pic>
      <p:sp>
        <p:nvSpPr>
          <p:cNvPr id="6" name="Elipsa 5"/>
          <p:cNvSpPr/>
          <p:nvPr/>
        </p:nvSpPr>
        <p:spPr>
          <a:xfrm>
            <a:off x="5651500" y="3141663"/>
            <a:ext cx="627063" cy="55403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6516688" y="3213100"/>
            <a:ext cx="625475" cy="55403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7380288" y="3141663"/>
            <a:ext cx="627062" cy="554037"/>
          </a:xfrm>
          <a:prstGeom prst="ellipse">
            <a:avLst/>
          </a:prstGeom>
          <a:noFill/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Nadpis 1"/>
          <p:cNvSpPr>
            <a:spLocks noGrp="1"/>
          </p:cNvSpPr>
          <p:nvPr>
            <p:ph type="title"/>
          </p:nvPr>
        </p:nvSpPr>
        <p:spPr>
          <a:xfrm>
            <a:off x="1763713" y="274638"/>
            <a:ext cx="6923087" cy="922337"/>
          </a:xfrm>
        </p:spPr>
        <p:txBody>
          <a:bodyPr/>
          <a:lstStyle/>
          <a:p>
            <a:r>
              <a:rPr lang="cs-CZ" sz="2400" b="1" smtClean="0"/>
              <a:t>RD přízemní bez podsklepení </a:t>
            </a:r>
            <a:br>
              <a:rPr lang="cs-CZ" sz="2400" b="1" smtClean="0"/>
            </a:br>
            <a:r>
              <a:rPr lang="cs-CZ" sz="2400" b="1" smtClean="0"/>
              <a:t>s půdním prostorem</a:t>
            </a:r>
            <a:endParaRPr lang="cs-CZ" sz="2400" smtClean="0"/>
          </a:p>
        </p:txBody>
      </p:sp>
      <p:sp>
        <p:nvSpPr>
          <p:cNvPr id="35842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  <p:pic>
        <p:nvPicPr>
          <p:cNvPr id="35843" name="Zástupný symbol pro obsah 3" descr="IMG_4021.JPG"/>
          <p:cNvPicPr>
            <a:picLocks noGrp="1" noChangeAspect="1"/>
          </p:cNvPicPr>
          <p:nvPr>
            <p:ph idx="1"/>
          </p:nvPr>
        </p:nvPicPr>
        <p:blipFill>
          <a:blip r:embed="rId3"/>
          <a:srcRect b="18910"/>
          <a:stretch>
            <a:fillRect/>
          </a:stretch>
        </p:blipFill>
        <p:spPr>
          <a:xfrm>
            <a:off x="611188" y="1412875"/>
            <a:ext cx="2519362" cy="1533525"/>
          </a:xfrm>
        </p:spPr>
      </p:pic>
      <p:sp>
        <p:nvSpPr>
          <p:cNvPr id="6" name="TextovéPole 5"/>
          <p:cNvSpPr txBox="1"/>
          <p:nvPr/>
        </p:nvSpPr>
        <p:spPr>
          <a:xfrm>
            <a:off x="3276600" y="1341438"/>
            <a:ext cx="5399088" cy="143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>
                <a:solidFill>
                  <a:srgbClr val="FF0000"/>
                </a:solidFill>
                <a:latin typeface="+mn-lt"/>
              </a:rPr>
              <a:t>A.1.1 – </a:t>
            </a:r>
            <a:r>
              <a:rPr lang="cs-CZ" sz="1600" dirty="0" err="1">
                <a:solidFill>
                  <a:srgbClr val="FF0000"/>
                </a:solidFill>
                <a:latin typeface="+mn-lt"/>
              </a:rPr>
              <a:t>U</a:t>
            </a:r>
            <a:r>
              <a:rPr lang="cs-CZ" sz="1600" baseline="-25000" dirty="0" err="1">
                <a:solidFill>
                  <a:srgbClr val="FF0000"/>
                </a:solidFill>
                <a:latin typeface="+mn-lt"/>
              </a:rPr>
              <a:t>e</a:t>
            </a:r>
            <a:r>
              <a:rPr lang="cs-CZ" sz="1600" i="1" baseline="-25000" dirty="0" err="1">
                <a:solidFill>
                  <a:srgbClr val="FF0000"/>
                </a:solidFill>
                <a:latin typeface="+mn-lt"/>
              </a:rPr>
              <a:t>m</a:t>
            </a:r>
            <a:r>
              <a:rPr lang="cs-CZ" sz="1600" dirty="0">
                <a:solidFill>
                  <a:srgbClr val="FF0000"/>
                </a:solidFill>
                <a:latin typeface="+mn-lt"/>
              </a:rPr>
              <a:t> = 0,39 x 0,95 = </a:t>
            </a:r>
            <a:r>
              <a:rPr lang="cs-CZ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0,370</a:t>
            </a:r>
            <a:r>
              <a:rPr lang="cs-CZ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600" dirty="0">
                <a:solidFill>
                  <a:srgbClr val="FF0000"/>
                </a:solidFill>
                <a:latin typeface="Arial"/>
                <a:cs typeface="Arial"/>
              </a:rPr>
              <a:t>[W/m</a:t>
            </a:r>
            <a:r>
              <a:rPr lang="cs-CZ" sz="1600" baseline="3000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cs-CZ" sz="1600" dirty="0">
                <a:solidFill>
                  <a:srgbClr val="FF0000"/>
                </a:solidFill>
                <a:latin typeface="Arial"/>
                <a:cs typeface="Arial"/>
              </a:rPr>
              <a:t>K] –  40%</a:t>
            </a:r>
            <a:endParaRPr lang="cs-CZ" sz="1600" dirty="0">
              <a:solidFill>
                <a:srgbClr val="FF000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>
                <a:solidFill>
                  <a:srgbClr val="FF0000"/>
                </a:solidFill>
                <a:latin typeface="+mn-lt"/>
              </a:rPr>
              <a:t>A.1.2 -  </a:t>
            </a:r>
            <a:r>
              <a:rPr lang="cs-CZ" sz="1600" dirty="0" err="1">
                <a:solidFill>
                  <a:srgbClr val="FF0000"/>
                </a:solidFill>
                <a:latin typeface="+mn-lt"/>
              </a:rPr>
              <a:t>U</a:t>
            </a:r>
            <a:r>
              <a:rPr lang="cs-CZ" sz="1600" baseline="-25000" dirty="0" err="1">
                <a:solidFill>
                  <a:srgbClr val="FF0000"/>
                </a:solidFill>
                <a:latin typeface="+mn-lt"/>
              </a:rPr>
              <a:t>i</a:t>
            </a:r>
            <a:r>
              <a:rPr lang="cs-CZ" sz="1600" baseline="-25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600" dirty="0">
                <a:solidFill>
                  <a:srgbClr val="FF0000"/>
                </a:solidFill>
                <a:latin typeface="+mn-lt"/>
              </a:rPr>
              <a:t>≤ 0,95 x </a:t>
            </a:r>
            <a:r>
              <a:rPr lang="cs-CZ" sz="1600" dirty="0" err="1">
                <a:solidFill>
                  <a:srgbClr val="FF0000"/>
                </a:solidFill>
                <a:latin typeface="+mn-lt"/>
              </a:rPr>
              <a:t>U</a:t>
            </a:r>
            <a:r>
              <a:rPr lang="cs-CZ" sz="1600" baseline="-25000" dirty="0" err="1">
                <a:solidFill>
                  <a:srgbClr val="FF0000"/>
                </a:solidFill>
                <a:latin typeface="+mn-lt"/>
              </a:rPr>
              <a:t>rec</a:t>
            </a:r>
            <a:r>
              <a:rPr lang="cs-CZ" sz="1600" baseline="-25000" dirty="0">
                <a:solidFill>
                  <a:srgbClr val="FF0000"/>
                </a:solidFill>
                <a:latin typeface="+mn-lt"/>
              </a:rPr>
              <a:t>,20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>
                <a:solidFill>
                  <a:srgbClr val="FF0000"/>
                </a:solidFill>
                <a:latin typeface="+mn-lt"/>
              </a:rPr>
              <a:t>A.2    -  </a:t>
            </a:r>
            <a:r>
              <a:rPr lang="cs-CZ" sz="1600" dirty="0" err="1">
                <a:solidFill>
                  <a:srgbClr val="FF0000"/>
                </a:solidFill>
                <a:latin typeface="+mn-lt"/>
              </a:rPr>
              <a:t>U</a:t>
            </a:r>
            <a:r>
              <a:rPr lang="cs-CZ" sz="1600" baseline="-25000" dirty="0" err="1">
                <a:solidFill>
                  <a:srgbClr val="FF0000"/>
                </a:solidFill>
                <a:latin typeface="+mn-lt"/>
              </a:rPr>
              <a:t>e</a:t>
            </a:r>
            <a:r>
              <a:rPr lang="cs-CZ" sz="1600" i="1" baseline="-25000" dirty="0" err="1">
                <a:solidFill>
                  <a:srgbClr val="FF0000"/>
                </a:solidFill>
                <a:latin typeface="+mn-lt"/>
              </a:rPr>
              <a:t>m</a:t>
            </a:r>
            <a:r>
              <a:rPr lang="cs-CZ" sz="1600" dirty="0">
                <a:solidFill>
                  <a:srgbClr val="FF0000"/>
                </a:solidFill>
                <a:latin typeface="+mn-lt"/>
              </a:rPr>
              <a:t> = 0,39 x 0,85 = </a:t>
            </a:r>
            <a:r>
              <a:rPr lang="cs-CZ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0,331</a:t>
            </a:r>
            <a:r>
              <a:rPr lang="cs-CZ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600" dirty="0">
                <a:solidFill>
                  <a:srgbClr val="FF0000"/>
                </a:solidFill>
                <a:latin typeface="Arial"/>
                <a:cs typeface="Arial"/>
              </a:rPr>
              <a:t>[W/m</a:t>
            </a:r>
            <a:r>
              <a:rPr lang="cs-CZ" sz="1600" baseline="3000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cs-CZ" sz="1600" dirty="0">
                <a:solidFill>
                  <a:srgbClr val="FF0000"/>
                </a:solidFill>
                <a:latin typeface="Arial"/>
                <a:cs typeface="Arial"/>
              </a:rPr>
              <a:t>K]</a:t>
            </a:r>
            <a:endParaRPr lang="cs-CZ" sz="1600" dirty="0">
              <a:solidFill>
                <a:srgbClr val="FF0000"/>
              </a:solidFill>
              <a:latin typeface="+mn-lt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600" dirty="0">
                <a:latin typeface="+mn-lt"/>
              </a:rPr>
              <a:t>Při stanovení tloušťky DTI byla uvažována tepelná izolace s hodnotou </a:t>
            </a:r>
            <a:r>
              <a:rPr lang="el-GR" sz="1600" dirty="0">
                <a:latin typeface="Arial"/>
                <a:cs typeface="Arial"/>
              </a:rPr>
              <a:t>λ</a:t>
            </a:r>
            <a:r>
              <a:rPr lang="cs-CZ" sz="1600" dirty="0">
                <a:latin typeface="Arial"/>
                <a:cs typeface="Arial"/>
              </a:rPr>
              <a:t> = 0,040 W/</a:t>
            </a:r>
            <a:r>
              <a:rPr lang="cs-CZ" sz="1600" dirty="0" err="1">
                <a:latin typeface="Arial"/>
                <a:cs typeface="Arial"/>
              </a:rPr>
              <a:t>mK</a:t>
            </a:r>
            <a:endParaRPr lang="cs-CZ" sz="1600" dirty="0">
              <a:latin typeface="+mn-lt"/>
            </a:endParaRPr>
          </a:p>
        </p:txBody>
      </p:sp>
      <p:graphicFrame>
        <p:nvGraphicFramePr>
          <p:cNvPr id="35920" name="Group 80"/>
          <p:cNvGraphicFramePr>
            <a:graphicFrameLocks noGrp="1"/>
          </p:cNvGraphicFramePr>
          <p:nvPr/>
        </p:nvGraphicFramePr>
        <p:xfrm>
          <a:off x="468313" y="2867025"/>
          <a:ext cx="8207375" cy="3222625"/>
        </p:xfrm>
        <a:graphic>
          <a:graphicData uri="http://schemas.openxmlformats.org/drawingml/2006/table">
            <a:tbl>
              <a:tblPr/>
              <a:tblGrid>
                <a:gridCol w="1273175"/>
                <a:gridCol w="1131887"/>
                <a:gridCol w="1274763"/>
                <a:gridCol w="990600"/>
                <a:gridCol w="1060450"/>
                <a:gridCol w="1344612"/>
                <a:gridCol w="1131888"/>
              </a:tblGrid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konstrukce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současný stav U (W/m</a:t>
                      </a:r>
                      <a:r>
                        <a:rPr kumimoji="0" lang="cs-CZ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referenční budova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A.1.1</a:t>
                      </a:r>
                    </a:p>
                  </a:txBody>
                  <a:tcPr marL="39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DTI</a:t>
                      </a:r>
                    </a:p>
                  </a:txBody>
                  <a:tcPr marL="39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A.1.2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A.2  </a:t>
                      </a:r>
                    </a:p>
                  </a:txBody>
                  <a:tcPr marL="39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DTI</a:t>
                      </a:r>
                    </a:p>
                  </a:txBody>
                  <a:tcPr marL="39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stěny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1,420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140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375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trop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půda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1,081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175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0,070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535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podlaha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2,309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2,309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1,164 &gt; 0,30 !!!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15 mm XPS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okna a dveře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IZ dvojskla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trojskla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U</a:t>
                      </a:r>
                      <a:r>
                        <a:rPr kumimoji="0" lang="cs-CZ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0,39 &gt; 0,37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nevyhov.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0,29 &lt; 0,331 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A.1.2 nevyhovuje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MRPT (kWh/m</a:t>
                      </a:r>
                      <a:r>
                        <a:rPr kumimoji="0" lang="cs-CZ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,a)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114 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 =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100 &gt;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55 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A.2  nevyhovuje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úspora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56 &gt; 40 % 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76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&gt; 40 (50 ) OK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cs-CZ" sz="2800" b="1" smtClean="0"/>
              <a:t>Nová zelená úsporám 2013 - 2014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cs-CZ" sz="2000" b="1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b="1" smtClean="0"/>
              <a:t>Řešené problémy: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2000" smtClean="0"/>
              <a:t>cílem programu bylo podpořit komplexní zateplení rodinných domů,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2000" smtClean="0"/>
              <a:t>vlivem nastavených krit</a:t>
            </a:r>
            <a:r>
              <a:rPr lang="cs-CZ" sz="2000" smtClean="0">
                <a:latin typeface="Arial" charset="0"/>
              </a:rPr>
              <a:t>é</a:t>
            </a:r>
            <a:r>
              <a:rPr lang="cs-CZ" sz="2000" smtClean="0"/>
              <a:t>rií vycházely mohutné tloušťky tepelně izolačních vrstev u objektů, které nešly komplexně zateplit a tím byla vyvolána nechuť řady majitelů RD k realizaci navržených opatření (změna architektury, osazení oken ve stěně a další),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2000" smtClean="0"/>
              <a:t>výsledek – změny  v hodnotě měrné roční potřeby tepla na vytápění z původních 70 kWh/m</a:t>
            </a:r>
            <a:r>
              <a:rPr lang="cs-CZ" sz="2000" baseline="30000" smtClean="0"/>
              <a:t>2</a:t>
            </a:r>
            <a:r>
              <a:rPr lang="cs-CZ" sz="2000" smtClean="0"/>
              <a:t>,a na 100 kWh/m</a:t>
            </a:r>
            <a:r>
              <a:rPr lang="cs-CZ" sz="2000" baseline="30000" smtClean="0"/>
              <a:t>2</a:t>
            </a:r>
            <a:r>
              <a:rPr lang="cs-CZ" sz="2000" smtClean="0"/>
              <a:t>,a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2000" smtClean="0"/>
              <a:t>větší pracnost vypracování energetických posudků,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2000" smtClean="0"/>
              <a:t>nedostatečná finanční motivace energetických specialistů a autorizovaných osob – provedena dodatečně změna ve výši dotací na OP a PD </a:t>
            </a:r>
          </a:p>
          <a:p>
            <a:pPr>
              <a:lnSpc>
                <a:spcPct val="80000"/>
              </a:lnSpc>
            </a:pPr>
            <a:endParaRPr lang="cs-CZ" sz="2000" smtClean="0"/>
          </a:p>
        </p:txBody>
      </p:sp>
      <p:sp>
        <p:nvSpPr>
          <p:cNvPr id="37891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Nadpis 1"/>
          <p:cNvSpPr>
            <a:spLocks noGrp="1"/>
          </p:cNvSpPr>
          <p:nvPr>
            <p:ph type="title"/>
          </p:nvPr>
        </p:nvSpPr>
        <p:spPr>
          <a:xfrm>
            <a:off x="1619250" y="260350"/>
            <a:ext cx="7283450" cy="1143000"/>
          </a:xfrm>
        </p:spPr>
        <p:txBody>
          <a:bodyPr/>
          <a:lstStyle/>
          <a:p>
            <a:r>
              <a:rPr lang="cs-CZ" sz="4000" b="1" smtClean="0"/>
              <a:t>Legislativní požadavky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C00000"/>
                </a:solidFill>
              </a:rPr>
              <a:t>Zákon č. 406/2000 Sb</a:t>
            </a:r>
            <a:r>
              <a:rPr lang="cs-CZ" dirty="0" smtClean="0"/>
              <a:t>. ve znění úpravy č. 318/2012 Sb. o hospodaření energií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C00000"/>
                </a:solidFill>
              </a:rPr>
              <a:t>Vyhláška č. 78/2013 Sb</a:t>
            </a:r>
            <a:r>
              <a:rPr lang="cs-CZ" dirty="0" smtClean="0"/>
              <a:t>. o energetické náročnosti budov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C00000"/>
                </a:solidFill>
              </a:rPr>
              <a:t>Vyhláška č. 480/2012 Sb</a:t>
            </a:r>
            <a:r>
              <a:rPr lang="cs-CZ" dirty="0" smtClean="0"/>
              <a:t>. o energetickém auditu a energetickém posudku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C00000"/>
                </a:solidFill>
              </a:rPr>
              <a:t>ČSN EN ISO 13790, ČSN 73 0540 a další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rgbClr val="C00000"/>
                </a:solidFill>
              </a:rPr>
              <a:t>TNI 73 0331 </a:t>
            </a:r>
            <a:r>
              <a:rPr lang="cs-CZ" dirty="0" smtClean="0"/>
              <a:t>vstupní hodnoty energetického hodnocení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Nadpis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cs-CZ" sz="4000" b="1" smtClean="0">
                <a:latin typeface="Arial" charset="0"/>
                <a:cs typeface="Arial" charset="0"/>
              </a:rPr>
              <a:t>Zákon č. 406/2000 Sb. §2</a:t>
            </a:r>
            <a:endParaRPr lang="cs-CZ" sz="4000" b="1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Odst. (1) písm. s):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Větší změnou dokončené budovy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je změna dokončené budovy na více než 25 % celkové plochy obálky budovy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Odst. (1) písm. t):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obálkou budovy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je soubor všech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teplosměnných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konstrukcí na systémové hranici celé budovy nebo zóny, které jsou vystaveny vnějšímu prostředí, jež tvoří venkovní vzduch, přilehlá zemina, vnitřní vzduch v přilehlém nevytápěném prostoru, sousední nevytápěné budově, nebo sousední zóně budovy vytápěné na nižší vnitřní návrhovou teplotu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713" y="274638"/>
            <a:ext cx="6923087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latin typeface="Arial" pitchFamily="34" charset="0"/>
                <a:cs typeface="Arial" pitchFamily="34" charset="0"/>
              </a:rPr>
            </a:br>
            <a:r>
              <a:rPr lang="cs-CZ" b="1" dirty="0" smtClean="0">
                <a:latin typeface="Arial" pitchFamily="34" charset="0"/>
                <a:cs typeface="Arial" pitchFamily="34" charset="0"/>
              </a:rPr>
              <a:t>Zákon č. 406/2000 Sb.:</a:t>
            </a:r>
            <a:br>
              <a:rPr lang="cs-CZ" b="1" dirty="0" smtClean="0">
                <a:latin typeface="Arial" pitchFamily="34" charset="0"/>
                <a:cs typeface="Arial" pitchFamily="34" charset="0"/>
              </a:rPr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3815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cs-CZ" sz="180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1800" smtClean="0">
                <a:latin typeface="Arial" charset="0"/>
                <a:cs typeface="Arial" charset="0"/>
              </a:rPr>
              <a:t>odst. 2: </a:t>
            </a:r>
            <a:r>
              <a:rPr lang="cs-CZ" sz="1800" b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v případě větší změny dokončené budovy </a:t>
            </a:r>
            <a:r>
              <a:rPr lang="cs-CZ" sz="1800" smtClean="0">
                <a:latin typeface="Arial" charset="0"/>
                <a:cs typeface="Arial" charset="0"/>
              </a:rPr>
              <a:t>jsou stavebník, vlastník budovy nebo společenství vlastníků jednotek povinni plnit požadavky na energetickou náročnost budovy podle prováděcího právního předpisu a stavebník je povinen při podání žádosti o stavební povolení nebo ohlášení stavby, anebo vlastník budovy nebo společenství vlastníků jednotek jsou povinni před zahájením větší změny dokončené budovy, v případě, kdy tato změna nepodléhá stavebnímu povolení či ohlášení, </a:t>
            </a:r>
            <a:r>
              <a:rPr lang="cs-CZ" sz="1800" b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doložit průkazem energetické náročnosti budovy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Arial" charset="0"/>
              <a:buAutoNum type="alphaLcParenR"/>
            </a:pPr>
            <a:r>
              <a:rPr lang="cs-CZ" sz="1800" smtClean="0">
                <a:latin typeface="Arial" charset="0"/>
                <a:cs typeface="Arial" charset="0"/>
              </a:rPr>
              <a:t>splnění požadavků na energetickou náročnost budovy na nákladově optimální úrovni pro budovu nebo pro měněné stavební prvky obálky budovy a měněné technické systémy podle prováděcího právního předpisu,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Arial" charset="0"/>
              <a:buAutoNum type="alphaLcParenR"/>
            </a:pPr>
            <a:r>
              <a:rPr lang="cs-CZ" sz="1800" b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posouzení technické, ekonomické a ekologické proveditelnosti alternativních systémů dodávek energie</a:t>
            </a:r>
            <a:r>
              <a:rPr lang="cs-CZ" sz="18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cs-CZ" sz="1800" smtClean="0">
                <a:latin typeface="Arial" charset="0"/>
                <a:cs typeface="Arial" charset="0"/>
              </a:rPr>
              <a:t>podle prováděcího právního předpisu ( vyhl. č. 78/2013 Sb. § 7),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Arial" charset="0"/>
              <a:buAutoNum type="alphaLcParenR"/>
            </a:pPr>
            <a:r>
              <a:rPr lang="cs-CZ" sz="1800" b="1" u="sng" smtClean="0">
                <a:solidFill>
                  <a:srgbClr val="C00000"/>
                </a:solidFill>
                <a:latin typeface="Arial" charset="0"/>
                <a:cs typeface="Arial" charset="0"/>
              </a:rPr>
              <a:t>stanovení doporučených opatření </a:t>
            </a:r>
            <a:r>
              <a:rPr lang="cs-CZ" sz="1800" smtClean="0">
                <a:latin typeface="Arial" charset="0"/>
                <a:cs typeface="Arial" charset="0"/>
              </a:rPr>
              <a:t>pro snížení energetické náročnosti budovy podle prováděcího právního předpisu. </a:t>
            </a:r>
          </a:p>
          <a:p>
            <a:pPr>
              <a:lnSpc>
                <a:spcPct val="80000"/>
              </a:lnSpc>
            </a:pPr>
            <a:endParaRPr lang="cs-CZ" sz="1800" smtClean="0"/>
          </a:p>
        </p:txBody>
      </p:sp>
      <p:sp>
        <p:nvSpPr>
          <p:cNvPr id="44035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6375" y="274638"/>
            <a:ext cx="721042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b="1" dirty="0" smtClean="0"/>
              <a:t>Alternativní systém dodávky energie je:</a:t>
            </a:r>
            <a:br>
              <a:rPr lang="cs-CZ" sz="3100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a) místní systém dodávky energie</a:t>
            </a:r>
            <a:r>
              <a:rPr lang="cs-CZ" sz="2000" smtClean="0">
                <a:latin typeface="Arial" charset="0"/>
              </a:rPr>
              <a:t>,</a:t>
            </a:r>
            <a:r>
              <a:rPr lang="cs-CZ" sz="2000" smtClean="0"/>
              <a:t> využívající energii z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Arial" charset="0"/>
              <a:buNone/>
            </a:pPr>
            <a:r>
              <a:rPr lang="cs-CZ" sz="2000" smtClean="0"/>
              <a:t>       obnovitelných zdrojů,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b) kombinovaná výroba elektřiny a tepla,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c) soustava zásobování tepelnou energií,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d) tepelné čerpadlo</a:t>
            </a:r>
            <a:r>
              <a:rPr lang="cs-CZ" sz="2000" smtClean="0">
                <a:latin typeface="Arial" charset="0"/>
              </a:rPr>
              <a:t>.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 typeface="Arial" charset="0"/>
              <a:buNone/>
            </a:pPr>
            <a:r>
              <a:rPr lang="cs-CZ" sz="2000" smtClean="0"/>
              <a:t>     </a:t>
            </a:r>
            <a:r>
              <a:rPr lang="cs-CZ" sz="2000" b="1" smtClean="0">
                <a:solidFill>
                  <a:srgbClr val="C00000"/>
                </a:solidFill>
              </a:rPr>
              <a:t>Technickou proveditelností </a:t>
            </a:r>
            <a:r>
              <a:rPr lang="cs-CZ" sz="2000" smtClean="0"/>
              <a:t>se rozumí technická možnost instalace nebo připojení </a:t>
            </a:r>
            <a:r>
              <a:rPr lang="cs-CZ" sz="2000" u="sng" smtClean="0"/>
              <a:t>alternativního systému dodávky energie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  </a:t>
            </a:r>
            <a:r>
              <a:rPr lang="cs-CZ" sz="2000" b="1" smtClean="0">
                <a:solidFill>
                  <a:srgbClr val="C00000"/>
                </a:solidFill>
              </a:rPr>
              <a:t>Ekonomickou proveditelností </a:t>
            </a:r>
            <a:r>
              <a:rPr lang="cs-CZ" sz="2000" smtClean="0"/>
              <a:t>se rozumí dosažení prosté doby návratnosti investice </a:t>
            </a:r>
            <a:r>
              <a:rPr lang="cs-CZ" sz="2000" u="sng" smtClean="0"/>
              <a:t>do alternativního systému dodávek energie</a:t>
            </a:r>
            <a:r>
              <a:rPr lang="cs-CZ" sz="2000" smtClean="0"/>
              <a:t> kratší než je doba jeho životnosti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cs-CZ" sz="2000" smtClean="0"/>
              <a:t>      </a:t>
            </a:r>
            <a:r>
              <a:rPr lang="cs-CZ" sz="2000" b="1" smtClean="0">
                <a:solidFill>
                  <a:srgbClr val="C00000"/>
                </a:solidFill>
              </a:rPr>
              <a:t>Ekologickou proveditelností </a:t>
            </a:r>
            <a:r>
              <a:rPr lang="cs-CZ" sz="2000" smtClean="0"/>
              <a:t>se rozumí </a:t>
            </a:r>
            <a:r>
              <a:rPr lang="cs-CZ" sz="2000" u="sng" smtClean="0"/>
              <a:t>instalace nebo připojení alternativního systému dodávky energie </a:t>
            </a:r>
            <a:r>
              <a:rPr lang="cs-CZ" sz="2000" smtClean="0"/>
              <a:t>bez zvýšení množství neobnovitelné primární energie</a:t>
            </a:r>
          </a:p>
          <a:p>
            <a:pPr>
              <a:lnSpc>
                <a:spcPct val="80000"/>
              </a:lnSpc>
            </a:pPr>
            <a:endParaRPr lang="cs-CZ" sz="2000" smtClean="0"/>
          </a:p>
        </p:txBody>
      </p:sp>
      <p:sp>
        <p:nvSpPr>
          <p:cNvPr id="46083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Nadpis 1"/>
          <p:cNvSpPr>
            <a:spLocks noGrp="1"/>
          </p:cNvSpPr>
          <p:nvPr>
            <p:ph type="title"/>
          </p:nvPr>
        </p:nvSpPr>
        <p:spPr>
          <a:xfrm>
            <a:off x="1476375" y="274638"/>
            <a:ext cx="7210425" cy="1143000"/>
          </a:xfrm>
        </p:spPr>
        <p:txBody>
          <a:bodyPr/>
          <a:lstStyle/>
          <a:p>
            <a:r>
              <a:rPr lang="cs-CZ" sz="36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Nová zelená úsporám 2015 </a:t>
            </a:r>
            <a:br>
              <a:rPr lang="cs-CZ" sz="3600" b="1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cs-CZ" sz="36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- bytové domy</a:t>
            </a:r>
            <a:endParaRPr lang="cs-CZ" sz="360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 smtClean="0">
                <a:latin typeface="Arial" pitchFamily="34" charset="0"/>
                <a:cs typeface="Arial" pitchFamily="34" charset="0"/>
              </a:rPr>
              <a:t>V této oblasti jsou podporována opatření, která vedou ke snížení energetické náročnosti stávajících bytových domů v hl. městě Praze..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000" dirty="0" smtClean="0">
                <a:latin typeface="Arial" pitchFamily="34" charset="0"/>
                <a:cs typeface="Arial" pitchFamily="34" charset="0"/>
              </a:rPr>
              <a:t>Podpora může být poskytnuta pouze na podporovaná opatření realizovaná v budovách, které byly zkolaudovány před 1. 7. 2007.</a:t>
            </a:r>
          </a:p>
          <a:p>
            <a:pPr fontAlgn="auto"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Jako kvalitativní parametr je zvolen ukazatel klasifikační třídy energetické náročnosti budovy pro neobnovitelnou primární energii.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8131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9223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Nová zelená úsporám 2015 – bytové domy</a:t>
            </a:r>
            <a:endParaRPr lang="cs-CZ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8" name="Zástupný symbol pro obsah 7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/>
          <a:lstStyle/>
          <a:p>
            <a:pPr>
              <a:buFont typeface="Arial" charset="0"/>
              <a:buNone/>
            </a:pPr>
            <a:endParaRPr lang="cs-CZ" b="1" smtClean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endParaRPr lang="cs-CZ" b="1" smtClean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endParaRPr lang="cs-CZ" b="1" smtClean="0">
              <a:solidFill>
                <a:srgbClr val="C00000"/>
              </a:solidFill>
            </a:endParaRPr>
          </a:p>
          <a:p>
            <a:endParaRPr lang="cs-CZ" b="1" smtClean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endParaRPr lang="cs-CZ" sz="2000" smtClean="0"/>
          </a:p>
          <a:p>
            <a:pPr>
              <a:buFont typeface="Arial" charset="0"/>
              <a:buNone/>
            </a:pPr>
            <a:r>
              <a:rPr lang="cs-CZ" sz="1600" smtClean="0"/>
              <a:t>1) </a:t>
            </a:r>
            <a:r>
              <a:rPr lang="cs-CZ" sz="1400" smtClean="0"/>
              <a:t>jedná-li se o památkově chráněnou budovu </a:t>
            </a:r>
            <a:r>
              <a:rPr lang="cs-CZ" sz="1400" smtClean="0">
                <a:latin typeface="Arial" charset="0"/>
              </a:rPr>
              <a:t>po</a:t>
            </a:r>
            <a:r>
              <a:rPr lang="cs-CZ" sz="1400" smtClean="0"/>
              <a:t>dle definice uvedené v kapitole 11 a orgán památkové péče stanovil ve svém písemném stanovisku podmínky určující zvláštní postup při provádění některého z opatření, platí pro ni odlišný požadavek na dosažení klasifikační třídy neobnovitelné primární energie E</a:t>
            </a:r>
            <a:r>
              <a:rPr lang="cs-CZ" sz="1400" baseline="-25000" smtClean="0"/>
              <a:t>pN,a</a:t>
            </a:r>
            <a:r>
              <a:rPr lang="cs-CZ" sz="1400" smtClean="0"/>
              <a:t> a to dosažení minimálně klasifikační třídy D  </a:t>
            </a:r>
          </a:p>
          <a:p>
            <a:pPr>
              <a:buFont typeface="Arial" charset="0"/>
              <a:buNone/>
            </a:pPr>
            <a:r>
              <a:rPr lang="cs-CZ" sz="1400" smtClean="0">
                <a:latin typeface="Arial" charset="0"/>
                <a:cs typeface="Arial" charset="0"/>
              </a:rPr>
              <a:t> 2)  ….. na procentní snížení vypočtené měrné neobnovitelné primární energie </a:t>
            </a:r>
            <a:r>
              <a:rPr lang="cs-CZ" sz="1400" smtClean="0"/>
              <a:t>E</a:t>
            </a:r>
            <a:r>
              <a:rPr lang="cs-CZ" sz="1400" baseline="-25000" smtClean="0"/>
              <a:t>pN,a</a:t>
            </a:r>
            <a:r>
              <a:rPr lang="cs-CZ" sz="1400" smtClean="0"/>
              <a:t> oproti stavu před realizací opatření a to dosažení úspory ≥ 10 %</a:t>
            </a:r>
            <a:endParaRPr lang="cs-CZ" sz="1400" smtClean="0">
              <a:latin typeface="Arial" charset="0"/>
              <a:cs typeface="Arial" charset="0"/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468313" y="1125538"/>
          <a:ext cx="7920037" cy="25225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24336"/>
                <a:gridCol w="1296144"/>
                <a:gridCol w="1440160"/>
                <a:gridCol w="1008112"/>
                <a:gridCol w="1152127"/>
              </a:tblGrid>
              <a:tr h="734482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Sledovaný parametr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Označení</a:t>
                      </a:r>
                    </a:p>
                    <a:p>
                      <a:r>
                        <a:rPr lang="cs-CZ" sz="1600" dirty="0" smtClean="0">
                          <a:latin typeface="Times New Roman"/>
                          <a:cs typeface="Times New Roman"/>
                        </a:rPr>
                        <a:t>[jednotky]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A.2</a:t>
                      </a:r>
                      <a:endParaRPr lang="cs-CZ" sz="1600" dirty="0"/>
                    </a:p>
                  </a:txBody>
                  <a:tcPr/>
                </a:tc>
              </a:tr>
              <a:tr h="661034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0000"/>
                          </a:solidFill>
                        </a:rPr>
                        <a:t>Dosažená klasifikační třída neobnovitelné primární energie</a:t>
                      </a:r>
                    </a:p>
                    <a:p>
                      <a:r>
                        <a:rPr lang="cs-CZ" sz="1200" dirty="0" smtClean="0">
                          <a:solidFill>
                            <a:srgbClr val="C00000"/>
                          </a:solidFill>
                        </a:rPr>
                        <a:t>(porovnáním s referenční hodnotou)</a:t>
                      </a:r>
                      <a:endParaRPr lang="cs-CZ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[-]</a:t>
                      </a:r>
                      <a:endParaRPr lang="cs-CZ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0000"/>
                          </a:solidFill>
                        </a:rPr>
                        <a:t>bez požadavku</a:t>
                      </a:r>
                      <a:endParaRPr lang="cs-CZ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cs-CZ" sz="16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cs-CZ" sz="1600" b="1" baseline="300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1)</a:t>
                      </a:r>
                      <a:endParaRPr lang="cs-CZ" sz="1600" b="1" baseline="3000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 - B</a:t>
                      </a:r>
                      <a:endParaRPr lang="cs-CZ" sz="1400" b="1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52757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0000"/>
                          </a:solidFill>
                        </a:rPr>
                        <a:t>Procentní snížení vypočtené měrné neobnovitelné primární energie E</a:t>
                      </a:r>
                      <a:r>
                        <a:rPr lang="cs-CZ" sz="1200" baseline="-25000" dirty="0" smtClean="0">
                          <a:solidFill>
                            <a:srgbClr val="000000"/>
                          </a:solidFill>
                        </a:rPr>
                        <a:t>P,NA  </a:t>
                      </a:r>
                      <a:r>
                        <a:rPr lang="cs-CZ" sz="1200" baseline="0" dirty="0" smtClean="0">
                          <a:solidFill>
                            <a:srgbClr val="000000"/>
                          </a:solidFill>
                        </a:rPr>
                        <a:t>proti stavu před realizací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C00000"/>
                          </a:solidFill>
                        </a:rPr>
                        <a:t>(porovnáním s hodnotou NPE budovy v současném stavu)</a:t>
                      </a:r>
                    </a:p>
                    <a:p>
                      <a:endParaRPr lang="cs-CZ" sz="1200" baseline="-25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[%]</a:t>
                      </a:r>
                      <a:endParaRPr lang="cs-CZ" sz="1200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cs-CZ" sz="12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≤ 20% </a:t>
                      </a:r>
                      <a:r>
                        <a:rPr lang="cs-CZ" sz="1600" b="1" baseline="300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2)</a:t>
                      </a:r>
                      <a:endParaRPr lang="cs-CZ" sz="1600" b="1" baseline="300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rgbClr val="0070C0"/>
                          </a:solidFill>
                        </a:rPr>
                        <a:t>≤ 30% </a:t>
                      </a:r>
                      <a:endParaRPr lang="cs-CZ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1" dirty="0" smtClean="0">
                          <a:solidFill>
                            <a:srgbClr val="000000"/>
                          </a:solidFill>
                        </a:rPr>
                        <a:t>≤ 40% </a:t>
                      </a:r>
                      <a:endParaRPr lang="cs-CZ" sz="16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020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755650" y="5373688"/>
            <a:ext cx="76327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písm. „b“- neobnovitelná primární energie za rok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písm. „e“ -  průměrný součinitel prostupu tepla</a:t>
            </a: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Celková a neobnovitelná primární energie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400" b="1" smtClean="0">
                <a:solidFill>
                  <a:srgbClr val="FF0000"/>
                </a:solidFill>
              </a:rPr>
              <a:t>Primární energi</a:t>
            </a:r>
            <a:r>
              <a:rPr lang="cs-CZ" sz="2400" b="1" smtClean="0">
                <a:solidFill>
                  <a:srgbClr val="FF0000"/>
                </a:solidFill>
                <a:latin typeface="Arial" charset="0"/>
              </a:rPr>
              <a:t>e</a:t>
            </a:r>
            <a:r>
              <a:rPr lang="cs-CZ" sz="2400" b="1" smtClean="0">
                <a:solidFill>
                  <a:srgbClr val="FF0000"/>
                </a:solidFill>
              </a:rPr>
              <a:t> </a:t>
            </a:r>
            <a:r>
              <a:rPr lang="cs-CZ" sz="2400" smtClean="0"/>
              <a:t>– energie, která neprošla žádným procesem přeměny, celková primární energie je součtem obnovitelné a neobnovitelné energie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solidFill>
                  <a:srgbClr val="FF0000"/>
                </a:solidFill>
              </a:rPr>
              <a:t>Faktorem primární energie </a:t>
            </a:r>
            <a:r>
              <a:rPr lang="cs-CZ" sz="2400" smtClean="0"/>
              <a:t>– koeficient, kterým se násobí složky dílčích dodaných energií po jednotlivých energonositelích k získání odpovídajícího množství celkové primární energie</a:t>
            </a:r>
          </a:p>
          <a:p>
            <a:pPr>
              <a:lnSpc>
                <a:spcPct val="80000"/>
              </a:lnSpc>
            </a:pPr>
            <a:r>
              <a:rPr lang="cs-CZ" sz="2400" b="1" smtClean="0">
                <a:solidFill>
                  <a:srgbClr val="FF0000"/>
                </a:solidFill>
              </a:rPr>
              <a:t>Faktorem neobnovitelné primární energie </a:t>
            </a:r>
            <a:r>
              <a:rPr lang="cs-CZ" sz="2400" smtClean="0"/>
              <a:t>– koeficient, kterým se násobí složky dílčích dodaných energií po jednotlivých energonositelích k získání odpovídajícího množství neobnovitelné primární energie</a:t>
            </a:r>
          </a:p>
          <a:p>
            <a:pPr>
              <a:lnSpc>
                <a:spcPct val="80000"/>
              </a:lnSpc>
            </a:pPr>
            <a:endParaRPr lang="cs-CZ" sz="2500" smtClean="0"/>
          </a:p>
        </p:txBody>
      </p:sp>
      <p:sp>
        <p:nvSpPr>
          <p:cNvPr id="5222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000250" y="274638"/>
            <a:ext cx="6643688" cy="1143000"/>
          </a:xfrm>
        </p:spPr>
        <p:txBody>
          <a:bodyPr/>
          <a:lstStyle/>
          <a:p>
            <a:pPr algn="l"/>
            <a:r>
              <a:rPr lang="cs-CZ" sz="3200" b="1" smtClean="0"/>
              <a:t>Obsah pre</a:t>
            </a:r>
            <a:r>
              <a:rPr lang="cs-CZ" sz="3200" b="1" smtClean="0">
                <a:latin typeface="Arial" charset="0"/>
              </a:rPr>
              <a:t>z</a:t>
            </a:r>
            <a:r>
              <a:rPr lang="cs-CZ" sz="3200" b="1" smtClean="0"/>
              <a:t>entace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500063" y="1785938"/>
            <a:ext cx="8143875" cy="4071937"/>
          </a:xfrm>
        </p:spPr>
        <p:txBody>
          <a:bodyPr/>
          <a:lstStyle/>
          <a:p>
            <a:r>
              <a:rPr lang="cs-CZ" sz="2800" smtClean="0"/>
              <a:t>Dosavadní průběh programů Zelená úsporám a Nová zelená úsporám</a:t>
            </a:r>
          </a:p>
          <a:p>
            <a:r>
              <a:rPr lang="cs-CZ" sz="2800" smtClean="0"/>
              <a:t>Srovnání programů ZÚ a NZÚ 2009 – 2015</a:t>
            </a:r>
          </a:p>
          <a:p>
            <a:r>
              <a:rPr lang="cs-CZ" sz="2800" smtClean="0"/>
              <a:t>Legislativní požadavky na energetické hodnocení budov</a:t>
            </a:r>
          </a:p>
          <a:p>
            <a:r>
              <a:rPr lang="cs-CZ" sz="2800" smtClean="0"/>
              <a:t>Nová zelená úsporám 2015</a:t>
            </a:r>
          </a:p>
          <a:p>
            <a:r>
              <a:rPr lang="cs-CZ" sz="2800" smtClean="0"/>
              <a:t>Splnitelnost požadavků NZÚ 2015 </a:t>
            </a:r>
          </a:p>
          <a:p>
            <a:pPr>
              <a:buFont typeface="Arial" charset="0"/>
              <a:buNone/>
            </a:pPr>
            <a:endParaRPr lang="cs-CZ" sz="2000" b="1" smtClean="0">
              <a:solidFill>
                <a:srgbClr val="000000"/>
              </a:solidFill>
            </a:endParaRP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6375" y="260350"/>
            <a:ext cx="74168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Faktory primární energie pro referenční a hodnocenou budovu</a:t>
            </a:r>
            <a:endParaRPr lang="cs-CZ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4356" name="Group 84"/>
          <p:cNvGraphicFramePr>
            <a:graphicFrameLocks noGrp="1"/>
          </p:cNvGraphicFramePr>
          <p:nvPr>
            <p:ph idx="1"/>
          </p:nvPr>
        </p:nvGraphicFramePr>
        <p:xfrm>
          <a:off x="179388" y="1109663"/>
          <a:ext cx="3251200" cy="5029200"/>
        </p:xfrm>
        <a:graphic>
          <a:graphicData uri="http://schemas.openxmlformats.org/drawingml/2006/table">
            <a:tbl>
              <a:tblPr/>
              <a:tblGrid>
                <a:gridCol w="1458912"/>
                <a:gridCol w="1792288"/>
              </a:tblGrid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Typ spotřeby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Faktor neobnovitelné primární energie </a:t>
                      </a: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Verdana" pitchFamily="34" charset="0"/>
                        </a:rPr>
                        <a:t>pro referenční budovu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vytápění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chlazení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příprava teplé vody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úprava vlhkosti vzduchu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mechanické větrání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osvětlení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omocné energie (čerpadla, regulace apod.)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2EEB5-A942-4A94-A857-A1B7B5B6241B}" type="slidenum">
              <a:rPr lang="cs-CZ"/>
              <a:pPr>
                <a:defRPr/>
              </a:pPr>
              <a:t>20</a:t>
            </a:fld>
            <a:endParaRPr lang="cs-CZ"/>
          </a:p>
        </p:txBody>
      </p:sp>
      <p:graphicFrame>
        <p:nvGraphicFramePr>
          <p:cNvPr id="54357" name="Group 85"/>
          <p:cNvGraphicFramePr>
            <a:graphicFrameLocks noGrp="1"/>
          </p:cNvGraphicFramePr>
          <p:nvPr/>
        </p:nvGraphicFramePr>
        <p:xfrm>
          <a:off x="3635375" y="1125538"/>
          <a:ext cx="5257800" cy="5081587"/>
        </p:xfrm>
        <a:graphic>
          <a:graphicData uri="http://schemas.openxmlformats.org/drawingml/2006/table">
            <a:tbl>
              <a:tblPr/>
              <a:tblGrid>
                <a:gridCol w="1814513"/>
                <a:gridCol w="1414462"/>
                <a:gridCol w="2028825"/>
              </a:tblGrid>
              <a:tr h="78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Energonositel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Faktor  celkové  primární energie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Faktor neobnovitelné primární energie </a:t>
                      </a: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Verdana" pitchFamily="34" charset="0"/>
                        </a:rPr>
                        <a:t>hodnocené budovy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Zemní plyn, černé uhlí, hnědé uhlí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Propan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butan, LPG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Topný olej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Elektřina (vytápění, osvětlení)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3,20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Dřevěné peletky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0,20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Teplo – solární energie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Energie okolního prostředí (elektřina, teplo)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Elektrická energie - export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-3,20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-3,00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Soustava CZT s vyšším než 80% podílem obnovitelných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0,10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Soustava CZT s 50%  a nižším podílem obnovitelných zdrojů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4354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274638"/>
            <a:ext cx="7138987" cy="922337"/>
          </a:xfrm>
        </p:spPr>
        <p:txBody>
          <a:bodyPr/>
          <a:lstStyle/>
          <a:p>
            <a:r>
              <a:rPr lang="cs-CZ" sz="2000" b="1" smtClean="0"/>
              <a:t>Hodnocení energetické náročnosti budov podle </a:t>
            </a:r>
            <a:br>
              <a:rPr lang="cs-CZ" sz="2000" b="1" smtClean="0"/>
            </a:br>
            <a:r>
              <a:rPr lang="cs-CZ" sz="2000" b="1" smtClean="0"/>
              <a:t>vyhlášky  č.78/2013 Sb.</a:t>
            </a:r>
          </a:p>
        </p:txBody>
      </p:sp>
      <p:graphicFrame>
        <p:nvGraphicFramePr>
          <p:cNvPr id="430083" name="Group 3"/>
          <p:cNvGraphicFramePr>
            <a:graphicFrameLocks noGrp="1"/>
          </p:cNvGraphicFramePr>
          <p:nvPr>
            <p:ph type="tbl" idx="1"/>
          </p:nvPr>
        </p:nvGraphicFramePr>
        <p:xfrm>
          <a:off x="971600" y="1412776"/>
          <a:ext cx="6984009" cy="404656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871441"/>
                <a:gridCol w="1150560"/>
                <a:gridCol w="1150560"/>
                <a:gridCol w="2811448"/>
              </a:tblGrid>
              <a:tr h="608971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Klasifikační třída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Hodnota pro horní hranici klasifikační třídy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Slovní vyjádření klasifikační třídy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7114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</a:rPr>
                        <a:t>energie</a:t>
                      </a:r>
                    </a:p>
                  </a:txBody>
                  <a:tcPr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  <a:r>
                        <a:rPr kumimoji="0" lang="cs-CZ" sz="14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</a:t>
                      </a:r>
                      <a:endParaRPr kumimoji="0" lang="cs-CZ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0,5 . E</a:t>
                      </a:r>
                      <a:r>
                        <a:rPr kumimoji="0" lang="cs-CZ" sz="16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</a:t>
                      </a:r>
                      <a:r>
                        <a:rPr kumimoji="0" lang="cs-CZ" sz="1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0,65</a:t>
                      </a:r>
                      <a:r>
                        <a:rPr kumimoji="0" lang="cs-CZ" sz="1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. E</a:t>
                      </a:r>
                      <a:r>
                        <a:rPr kumimoji="0" lang="cs-CZ" sz="1400" b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cs-CZ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1440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mimořádně úsporná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0,75 . E</a:t>
                      </a:r>
                      <a:r>
                        <a:rPr kumimoji="0" lang="cs-CZ" sz="16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cs-CZ" sz="1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0,8</a:t>
                      </a:r>
                      <a:r>
                        <a:rPr kumimoji="0" lang="cs-CZ" sz="1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. E</a:t>
                      </a:r>
                      <a:r>
                        <a:rPr kumimoji="0" lang="cs-CZ" sz="1400" b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velmi úsporná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kumimoji="0" lang="cs-CZ" sz="1400" u="none" strike="noStrike" cap="none" normalizeH="0" baseline="-25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úsporná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1,5 . E</a:t>
                      </a:r>
                      <a:r>
                        <a:rPr kumimoji="0" lang="cs-CZ" sz="1400" u="none" strike="noStrike" cap="none" normalizeH="0" baseline="-2500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méně hospodárná 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. E</a:t>
                      </a:r>
                      <a:r>
                        <a:rPr kumimoji="0" lang="cs-CZ" sz="1400" u="none" strike="noStrike" cap="none" normalizeH="0" baseline="-25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nehospodárná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2,5. E</a:t>
                      </a:r>
                      <a:r>
                        <a:rPr kumimoji="0" lang="cs-CZ" sz="1400" u="none" strike="noStrike" cap="none" normalizeH="0" baseline="-25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velmi nehospodárná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mimořádně nehospodárná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900113" y="5732463"/>
            <a:ext cx="7272337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</a:t>
            </a:r>
            <a:r>
              <a:rPr lang="cs-CZ" sz="1600" b="1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 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– výsledek energetického hodnocení referenční budovy</a:t>
            </a:r>
            <a:endParaRPr lang="cs-CZ" sz="16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Seminář ČKAIT – 11. 12. 2014</a:t>
            </a:r>
            <a:endParaRPr lang="cs-CZ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D2273-AE90-432E-A9FC-261E6CD480F1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sp>
        <p:nvSpPr>
          <p:cNvPr id="5632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Nadpis 1"/>
          <p:cNvSpPr>
            <a:spLocks noGrp="1"/>
          </p:cNvSpPr>
          <p:nvPr>
            <p:ph type="title"/>
          </p:nvPr>
        </p:nvSpPr>
        <p:spPr>
          <a:xfrm>
            <a:off x="1476375" y="274638"/>
            <a:ext cx="7210425" cy="1143000"/>
          </a:xfrm>
        </p:spPr>
        <p:txBody>
          <a:bodyPr/>
          <a:lstStyle/>
          <a:p>
            <a:r>
              <a:rPr lang="cs-CZ" sz="3600" b="1" smtClean="0">
                <a:solidFill>
                  <a:srgbClr val="C00000"/>
                </a:solidFill>
              </a:rPr>
              <a:t>Nová zelená úsporám 2015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63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Požadavky na měněné stavební prvky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dirty="0" smtClean="0"/>
              <a:t>1) jsou-li orgánem památkové péče stanoveny podmínky určující zvláštní postup při provádění, což bude doloženo písemným stanoviskem, platí pro danou část opatření podmínka U ≤ U</a:t>
            </a:r>
            <a:r>
              <a:rPr lang="cs-CZ" sz="2000" baseline="-25000" dirty="0" smtClean="0"/>
              <a:t>N,20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  <p:graphicFrame>
        <p:nvGraphicFramePr>
          <p:cNvPr id="58392" name="Group 24"/>
          <p:cNvGraphicFramePr>
            <a:graphicFrameLocks noGrp="1"/>
          </p:cNvGraphicFramePr>
          <p:nvPr/>
        </p:nvGraphicFramePr>
        <p:xfrm>
          <a:off x="395288" y="2420938"/>
          <a:ext cx="8424862" cy="1339850"/>
        </p:xfrm>
        <a:graphic>
          <a:graphicData uri="http://schemas.openxmlformats.org/drawingml/2006/table">
            <a:tbl>
              <a:tblPr/>
              <a:tblGrid>
                <a:gridCol w="2201862"/>
                <a:gridCol w="1441450"/>
                <a:gridCol w="1973263"/>
                <a:gridCol w="1123950"/>
                <a:gridCol w="16843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Sledovaný parametr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Označení (jednotky)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Měněné stavební prvky obálky budovy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U [W/m</a:t>
                      </a:r>
                      <a:r>
                        <a:rPr kumimoji="0" lang="cs-CZ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0,9 x U</a:t>
                      </a:r>
                      <a:r>
                        <a:rPr kumimoji="0" lang="cs-CZ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rec,2 0 </a:t>
                      </a:r>
                      <a:r>
                        <a:rPr kumimoji="0" lang="cs-CZ" sz="1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Pod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le požadavku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Č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SN 73 0540 a vyhl.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č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. 78/2013 Sb.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390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/>
          <a:lstStyle/>
          <a:p>
            <a:r>
              <a:rPr lang="cs-CZ" sz="2800" b="1" smtClean="0"/>
              <a:t>Výše podpory pro měněné stavební prvky obálky budovy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89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</a:rPr>
                        <a:t>Typ konstrukce</a:t>
                      </a:r>
                      <a:endParaRPr lang="cs-CZ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>
                          <a:solidFill>
                            <a:schemeClr val="tx1"/>
                          </a:solidFill>
                        </a:rPr>
                        <a:t>A.0 a A.1</a:t>
                      </a:r>
                      <a:endParaRPr lang="cs-CZ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>
                          <a:solidFill>
                            <a:schemeClr val="tx1"/>
                          </a:solidFill>
                        </a:rPr>
                        <a:t>A.2</a:t>
                      </a:r>
                      <a:endParaRPr lang="cs-CZ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Obvodová stěna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260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340</a:t>
                      </a:r>
                      <a:endParaRPr lang="cs-CZ" sz="1800" b="1" dirty="0"/>
                    </a:p>
                  </a:txBody>
                  <a:tcPr/>
                </a:tc>
              </a:tr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Střešní konstrukce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230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300</a:t>
                      </a:r>
                      <a:endParaRPr lang="cs-CZ" sz="1800" b="1" dirty="0"/>
                    </a:p>
                  </a:txBody>
                  <a:tcPr/>
                </a:tc>
              </a:tr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Výplně otvorů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750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1000</a:t>
                      </a:r>
                      <a:endParaRPr lang="cs-CZ" sz="1800" b="1" dirty="0"/>
                    </a:p>
                  </a:txBody>
                  <a:tcPr/>
                </a:tc>
              </a:tr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Podlaha na terénu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300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400</a:t>
                      </a:r>
                      <a:endParaRPr lang="cs-CZ" sz="1800" b="1" dirty="0"/>
                    </a:p>
                  </a:txBody>
                  <a:tcPr/>
                </a:tc>
              </a:tr>
              <a:tr h="664840"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Ostatní konstrukce, stropy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120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160</a:t>
                      </a:r>
                      <a:endParaRPr lang="cs-CZ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0448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 </a:t>
            </a:r>
            <a:r>
              <a:rPr lang="cs-CZ" sz="3600" b="1" dirty="0" smtClean="0"/>
              <a:t>Panelový bytový dům T 08 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00563" y="2060575"/>
            <a:ext cx="4464050" cy="3671888"/>
          </a:xfrm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Stavební provedení: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Stěny sendvič se 40 mm EPS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Plochá střecha </a:t>
            </a:r>
            <a:r>
              <a:rPr lang="cs-CZ" sz="1700" b="1" dirty="0" err="1" smtClean="0"/>
              <a:t>Polsid</a:t>
            </a:r>
            <a:r>
              <a:rPr lang="cs-CZ" sz="1700" b="1" dirty="0" smtClean="0"/>
              <a:t> 50 mm EPS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Okna, dveře dřevěná zdvojená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Strop TP </a:t>
            </a:r>
            <a:r>
              <a:rPr lang="cs-CZ" sz="1700" b="1" dirty="0" err="1" smtClean="0"/>
              <a:t>Fibrex</a:t>
            </a:r>
            <a:r>
              <a:rPr lang="cs-CZ" sz="1700" b="1" dirty="0" smtClean="0"/>
              <a:t> 20 mm</a:t>
            </a:r>
          </a:p>
          <a:p>
            <a:pPr fontAlgn="auto">
              <a:spcBef>
                <a:spcPts val="1200"/>
              </a:spcBef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Dům o 6 sekcích a 6 podlažích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Objem zóny …….. 15 125,04 m</a:t>
            </a:r>
            <a:r>
              <a:rPr lang="cs-CZ" sz="1700" b="1" baseline="30000" dirty="0" smtClean="0"/>
              <a:t>3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Plocha </a:t>
            </a:r>
            <a:r>
              <a:rPr lang="cs-CZ" sz="1700" b="1" dirty="0" err="1" smtClean="0"/>
              <a:t>kcí</a:t>
            </a:r>
            <a:r>
              <a:rPr lang="cs-CZ" sz="1700" b="1" dirty="0" smtClean="0"/>
              <a:t>. zóny .   4 898,20 m</a:t>
            </a:r>
            <a:r>
              <a:rPr lang="cs-CZ" sz="1700" b="1" baseline="30000" dirty="0" smtClean="0"/>
              <a:t>2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EVP …………………   5 401,80 m</a:t>
            </a:r>
            <a:r>
              <a:rPr lang="cs-CZ" sz="1700" b="1" baseline="30000" dirty="0" smtClean="0"/>
              <a:t>2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 smtClean="0"/>
              <a:t>Vnitřní plocha ….    4 321,44 m</a:t>
            </a:r>
            <a:r>
              <a:rPr lang="cs-CZ" sz="1700" b="1" baseline="30000" dirty="0" smtClean="0"/>
              <a:t>2</a:t>
            </a:r>
            <a:r>
              <a:rPr lang="cs-CZ" sz="1700" b="1" dirty="0" smtClean="0"/>
              <a:t> </a:t>
            </a:r>
            <a:endParaRPr lang="cs-CZ" sz="2200" b="1" dirty="0"/>
          </a:p>
        </p:txBody>
      </p:sp>
      <p:pic>
        <p:nvPicPr>
          <p:cNvPr id="62467" name="Obrázek 3" descr="PIC00013.jpg"/>
          <p:cNvPicPr>
            <a:picLocks noChangeAspect="1"/>
          </p:cNvPicPr>
          <p:nvPr/>
        </p:nvPicPr>
        <p:blipFill>
          <a:blip r:embed="rId3"/>
          <a:srcRect t="24327"/>
          <a:stretch>
            <a:fillRect/>
          </a:stretch>
        </p:blipFill>
        <p:spPr bwMode="auto">
          <a:xfrm>
            <a:off x="684213" y="1341438"/>
            <a:ext cx="3527425" cy="200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8" name="TextovéPole 4"/>
          <p:cNvSpPr txBox="1">
            <a:spLocks noChangeArrowheads="1"/>
          </p:cNvSpPr>
          <p:nvPr/>
        </p:nvSpPr>
        <p:spPr bwMode="auto">
          <a:xfrm>
            <a:off x="611188" y="4437063"/>
            <a:ext cx="784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Verdana" pitchFamily="34" charset="0"/>
              </a:rPr>
              <a:t>Současný stav</a:t>
            </a:r>
          </a:p>
        </p:txBody>
      </p:sp>
      <p:graphicFrame>
        <p:nvGraphicFramePr>
          <p:cNvPr id="62509" name="Group 45"/>
          <p:cNvGraphicFramePr>
            <a:graphicFrameLocks noGrp="1"/>
          </p:cNvGraphicFramePr>
          <p:nvPr/>
        </p:nvGraphicFramePr>
        <p:xfrm>
          <a:off x="395288" y="3429000"/>
          <a:ext cx="3960812" cy="2627313"/>
        </p:xfrm>
        <a:graphic>
          <a:graphicData uri="http://schemas.openxmlformats.org/drawingml/2006/table">
            <a:tbl>
              <a:tblPr/>
              <a:tblGrid>
                <a:gridCol w="1320800"/>
                <a:gridCol w="1319212"/>
                <a:gridCol w="1320800"/>
              </a:tblGrid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K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onstrukce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Plocha (m</a:t>
                      </a:r>
                      <a:r>
                        <a:rPr kumimoji="0" lang="cs-CZ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U (W/m</a:t>
                      </a:r>
                      <a:r>
                        <a:rPr kumimoji="0" lang="cs-CZ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K)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248,0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Průčelí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1474,4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Štíty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395,1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Střecha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900,3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Strop TP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900,3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Okna, dveře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956,5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ortály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6250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601" name="Group 89"/>
          <p:cNvGraphicFramePr>
            <a:graphicFrameLocks noGrp="1"/>
          </p:cNvGraphicFramePr>
          <p:nvPr>
            <p:ph idx="1"/>
          </p:nvPr>
        </p:nvGraphicFramePr>
        <p:xfrm>
          <a:off x="323850" y="1341438"/>
          <a:ext cx="8569325" cy="4826000"/>
        </p:xfrm>
        <a:graphic>
          <a:graphicData uri="http://schemas.openxmlformats.org/drawingml/2006/table">
            <a:tbl>
              <a:tblPr/>
              <a:tblGrid>
                <a:gridCol w="2033588"/>
                <a:gridCol w="1162050"/>
                <a:gridCol w="1377950"/>
                <a:gridCol w="1349375"/>
                <a:gridCol w="1349375"/>
                <a:gridCol w="1296987"/>
              </a:tblGrid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odnocené varianty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Současný stav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Nová okna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Okna + průčelí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Okna + průčelí  + střecha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okna, průčelí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54094"/>
                          </a:solidFill>
                          <a:effectLst/>
                          <a:latin typeface="Verdana" pitchFamily="34" charset="0"/>
                        </a:rPr>
                        <a:t>štíty, střecha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31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Měrná neobnovitelná primární energie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Úspora MNPE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179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167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6,7 % &lt;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114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36 % 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 A.1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106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40 % 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 A.2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103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42 %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 A.2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Průměrný součinitel prostupu tepla U</a:t>
                      </a:r>
                      <a:r>
                        <a:rPr kumimoji="0" lang="cs-CZ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1,22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0,65&gt;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0,55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0,56&gt;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0,55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0,51&lt;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0,55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Klasifikační třída MNPE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D! není ani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(C)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C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(A.1)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MIV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stěny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štíty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střecha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0,542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strop TP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Verdana" pitchFamily="34" charset="0"/>
                        </a:rPr>
                        <a:t>1,386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okna, dveře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portál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4599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Nadpis 1"/>
          <p:cNvSpPr>
            <a:spLocks noGrp="1"/>
          </p:cNvSpPr>
          <p:nvPr>
            <p:ph type="title"/>
          </p:nvPr>
        </p:nvSpPr>
        <p:spPr>
          <a:xfrm>
            <a:off x="1476375" y="274638"/>
            <a:ext cx="7210425" cy="1143000"/>
          </a:xfrm>
        </p:spPr>
        <p:txBody>
          <a:bodyPr/>
          <a:lstStyle/>
          <a:p>
            <a:r>
              <a:rPr lang="cs-CZ" sz="2800" b="1" smtClean="0"/>
              <a:t>Dodatečné tepelné izolace - stěny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581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576"/>
                <a:gridCol w="1584176"/>
                <a:gridCol w="1512168"/>
                <a:gridCol w="1388760"/>
                <a:gridCol w="1645920"/>
              </a:tblGrid>
              <a:tr h="61101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FFFF00"/>
                          </a:solidFill>
                        </a:rPr>
                        <a:t>Stavební soustava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FF00"/>
                          </a:solidFill>
                        </a:rPr>
                        <a:t>U stávající</a:t>
                      </a:r>
                    </a:p>
                    <a:p>
                      <a:pPr algn="ctr"/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[W/m</a:t>
                      </a:r>
                      <a:r>
                        <a:rPr lang="cs-CZ" baseline="30000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K]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FF00"/>
                          </a:solidFill>
                        </a:rPr>
                        <a:t>R stávající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[m</a:t>
                      </a:r>
                      <a:r>
                        <a:rPr lang="cs-CZ" baseline="30000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K/W]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FF00"/>
                          </a:solidFill>
                        </a:rPr>
                        <a:t>U potřebné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[W/m</a:t>
                      </a:r>
                      <a:r>
                        <a:rPr lang="cs-CZ" baseline="30000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K]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FF00"/>
                          </a:solidFill>
                        </a:rPr>
                        <a:t>Tloušťka DTI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[m]</a:t>
                      </a:r>
                      <a:endParaRPr lang="cs-CZ" dirty="0">
                        <a:solidFill>
                          <a:srgbClr val="FFFF00"/>
                        </a:solidFill>
                      </a:endParaRPr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VVÚ - ETA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0,997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0,835</a:t>
                      </a:r>
                      <a:endParaRPr lang="cs-CZ" sz="1600" b="1" dirty="0"/>
                    </a:p>
                  </a:txBody>
                  <a:tcPr anchor="ctr" anchorCtr="1"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0,237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0,130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G 40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1,451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0,521</a:t>
                      </a:r>
                      <a:endParaRPr lang="cs-CZ" sz="1600" b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0,140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T 08 B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1,019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0,813</a:t>
                      </a:r>
                      <a:endParaRPr lang="cs-CZ" sz="1600" b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0,130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G 57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1,098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0,790</a:t>
                      </a:r>
                      <a:endParaRPr lang="cs-CZ" sz="1600" b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0,130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Larsen - </a:t>
                      </a:r>
                      <a:r>
                        <a:rPr lang="cs-CZ" sz="1600" b="1" dirty="0" err="1" smtClean="0"/>
                        <a:t>Nielsen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0,500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1,832</a:t>
                      </a:r>
                      <a:endParaRPr lang="cs-CZ" sz="1600" b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0,090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  <a:tr h="61101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Zdivo z CP 450 mm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1,453</a:t>
                      </a:r>
                      <a:endParaRPr lang="cs-CZ" sz="16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0,52</a:t>
                      </a:r>
                      <a:endParaRPr lang="cs-CZ" sz="1600" b="1" dirty="0"/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/>
                      <a:endParaRPr lang="cs-CZ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/>
                        <a:t>0,140</a:t>
                      </a:r>
                      <a:endParaRPr lang="cs-CZ" sz="1600" b="1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66612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Nadpis 1"/>
          <p:cNvSpPr>
            <a:spLocks noGrp="1"/>
          </p:cNvSpPr>
          <p:nvPr>
            <p:ph type="title"/>
          </p:nvPr>
        </p:nvSpPr>
        <p:spPr>
          <a:xfrm>
            <a:off x="1476375" y="476250"/>
            <a:ext cx="7272338" cy="792163"/>
          </a:xfrm>
        </p:spPr>
        <p:txBody>
          <a:bodyPr/>
          <a:lstStyle/>
          <a:p>
            <a:r>
              <a:rPr lang="cs-CZ" sz="2800" b="1" smtClean="0"/>
              <a:t>Krit</a:t>
            </a:r>
            <a:r>
              <a:rPr lang="cs-CZ" sz="2800" b="1" smtClean="0">
                <a:latin typeface="Arial" charset="0"/>
              </a:rPr>
              <a:t>é</a:t>
            </a:r>
            <a:r>
              <a:rPr lang="cs-CZ" sz="2800" b="1" smtClean="0"/>
              <a:t>ria NZÚ 2015 – rodinné domy</a:t>
            </a:r>
            <a:endParaRPr lang="cs-CZ" sz="2800" b="1" smtClean="0">
              <a:solidFill>
                <a:srgbClr val="C00000"/>
              </a:solidFill>
            </a:endParaRPr>
          </a:p>
        </p:txBody>
      </p:sp>
      <p:sp>
        <p:nvSpPr>
          <p:cNvPr id="686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lvl="1">
              <a:buFont typeface="Arial" charset="0"/>
              <a:buNone/>
            </a:pPr>
            <a:r>
              <a:rPr lang="cs-CZ" b="1" smtClean="0"/>
              <a:t>Zvolené parametry:</a:t>
            </a:r>
          </a:p>
          <a:p>
            <a:pPr lvl="1">
              <a:buFont typeface="Wingdings" pitchFamily="2" charset="2"/>
              <a:buChar char="ü"/>
            </a:pPr>
            <a:r>
              <a:rPr lang="cs-CZ" sz="2400" b="1" smtClean="0"/>
              <a:t> </a:t>
            </a:r>
            <a:r>
              <a:rPr lang="cs-CZ" sz="2400" smtClean="0"/>
              <a:t>měrná roční spotřeba tepla na vytápění po  </a:t>
            </a:r>
            <a:r>
              <a:rPr lang="cs-CZ" sz="2400" smtClean="0">
                <a:latin typeface="Arial" charset="0"/>
              </a:rPr>
              <a:t>  </a:t>
            </a:r>
            <a:r>
              <a:rPr lang="cs-CZ" sz="2400" smtClean="0"/>
              <a:t>realizaci opatření</a:t>
            </a:r>
          </a:p>
          <a:p>
            <a:pPr lvl="1">
              <a:buFont typeface="Wingdings" pitchFamily="2" charset="2"/>
              <a:buChar char="ü"/>
            </a:pPr>
            <a:r>
              <a:rPr lang="cs-CZ" sz="2400" smtClean="0"/>
              <a:t> průměrný součinitel prostupu tepla obálkou  budovy</a:t>
            </a:r>
          </a:p>
          <a:p>
            <a:pPr lvl="1">
              <a:buFont typeface="Wingdings" pitchFamily="2" charset="2"/>
              <a:buChar char="ü"/>
            </a:pPr>
            <a:r>
              <a:rPr lang="cs-CZ" sz="2400" smtClean="0"/>
              <a:t> měněné stavební prvky obálky budovy – doporučené hodnoty součinitelů prostupu tepla</a:t>
            </a:r>
          </a:p>
          <a:p>
            <a:pPr lvl="1">
              <a:buFont typeface="Wingdings" pitchFamily="2" charset="2"/>
              <a:buChar char="ü"/>
            </a:pPr>
            <a:r>
              <a:rPr lang="cs-CZ" sz="2400" smtClean="0"/>
              <a:t> procentní snížení vypočtené měrné roční potřeby tepla na vytápění E</a:t>
            </a:r>
            <a:r>
              <a:rPr lang="cs-CZ" sz="2400" baseline="-25000" smtClean="0"/>
              <a:t>A</a:t>
            </a:r>
            <a:r>
              <a:rPr lang="cs-CZ" sz="2400" smtClean="0"/>
              <a:t> oproti stavu před realizací opatření</a:t>
            </a:r>
          </a:p>
          <a:p>
            <a:pPr>
              <a:buFont typeface="Arial" charset="0"/>
              <a:buNone/>
            </a:pPr>
            <a:endParaRPr lang="cs-CZ" smtClean="0"/>
          </a:p>
        </p:txBody>
      </p:sp>
      <p:sp>
        <p:nvSpPr>
          <p:cNvPr id="68611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Nadpis 1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777875"/>
          </a:xfrm>
        </p:spPr>
        <p:txBody>
          <a:bodyPr/>
          <a:lstStyle/>
          <a:p>
            <a:r>
              <a:rPr lang="cs-CZ" sz="2000" b="1" smtClean="0"/>
              <a:t>Snižování energetické náročnosti rodinných domů</a:t>
            </a:r>
          </a:p>
        </p:txBody>
      </p:sp>
      <p:graphicFrame>
        <p:nvGraphicFramePr>
          <p:cNvPr id="70711" name="Group 55"/>
          <p:cNvGraphicFramePr>
            <a:graphicFrameLocks noGrp="1"/>
          </p:cNvGraphicFramePr>
          <p:nvPr>
            <p:ph idx="1"/>
          </p:nvPr>
        </p:nvGraphicFramePr>
        <p:xfrm>
          <a:off x="539750" y="1052513"/>
          <a:ext cx="8229600" cy="4953000"/>
        </p:xfrm>
        <a:graphic>
          <a:graphicData uri="http://schemas.openxmlformats.org/drawingml/2006/table">
            <a:tbl>
              <a:tblPr/>
              <a:tblGrid>
                <a:gridCol w="1655763"/>
                <a:gridCol w="1223962"/>
                <a:gridCol w="1152525"/>
                <a:gridCol w="1454150"/>
                <a:gridCol w="1371600"/>
                <a:gridCol w="1371600"/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Sledovaný parametr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Označení jednotky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A.3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Měrná roční potřeba tepla na vytápění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  <a:r>
                        <a:rPr kumimoji="0" lang="cs-CZ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[kWh/m</a:t>
                      </a:r>
                      <a:r>
                        <a:rPr kumimoji="0" lang="cs-CZ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a]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bez požadavku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≤ 90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55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nebo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nebo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Průměrný součinitel prostupu tepla obálkou budovy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U</a:t>
                      </a:r>
                      <a:r>
                        <a:rPr kumimoji="0" lang="cs-CZ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[W/m</a:t>
                      </a:r>
                      <a:r>
                        <a:rPr kumimoji="0" lang="cs-CZ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K]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95 * U</a:t>
                      </a:r>
                      <a:r>
                        <a:rPr kumimoji="0" lang="cs-CZ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em,R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85 * U</a:t>
                      </a:r>
                      <a:r>
                        <a:rPr kumimoji="0" lang="cs-CZ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em,R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≤ 75 * U</a:t>
                      </a:r>
                      <a:r>
                        <a:rPr kumimoji="0" lang="cs-CZ" sz="12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em,R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Měněné stavební prvky obálky budovy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[W/m</a:t>
                      </a:r>
                      <a:r>
                        <a:rPr kumimoji="0" lang="cs-CZ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U ≤ 0,90 * U</a:t>
                      </a:r>
                      <a:r>
                        <a:rPr kumimoji="0" lang="cs-CZ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rec,20 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      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po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dle požadavku ČSN 73 0540-2 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        vyhlášky č. 78/2013 Sb.                         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Procentní snížení vypočtené měrné roční potřeby tepla na vytápění EA oproti stavu před realizací opatření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[%]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20 %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40 %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50 %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60 %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</a:tbl>
          </a:graphicData>
        </a:graphic>
      </p:graphicFrame>
      <p:sp>
        <p:nvSpPr>
          <p:cNvPr id="70709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    Rodinný dům - bungalov</a:t>
            </a:r>
          </a:p>
        </p:txBody>
      </p:sp>
      <p:pic>
        <p:nvPicPr>
          <p:cNvPr id="72706" name="Zástupný symbol pro obsah 3" descr="IMG_4021.JPG"/>
          <p:cNvPicPr>
            <a:picLocks noGrp="1" noChangeAspect="1"/>
          </p:cNvPicPr>
          <p:nvPr>
            <p:ph idx="1"/>
          </p:nvPr>
        </p:nvPicPr>
        <p:blipFill>
          <a:blip r:embed="rId3"/>
          <a:srcRect b="18910"/>
          <a:stretch>
            <a:fillRect/>
          </a:stretch>
        </p:blipFill>
        <p:spPr>
          <a:xfrm>
            <a:off x="1403350" y="1341438"/>
            <a:ext cx="2900363" cy="1765300"/>
          </a:xfrm>
        </p:spPr>
      </p:pic>
      <p:graphicFrame>
        <p:nvGraphicFramePr>
          <p:cNvPr id="72736" name="Group 32"/>
          <p:cNvGraphicFramePr>
            <a:graphicFrameLocks noGrp="1"/>
          </p:cNvGraphicFramePr>
          <p:nvPr/>
        </p:nvGraphicFramePr>
        <p:xfrm>
          <a:off x="250825" y="3213100"/>
          <a:ext cx="4176713" cy="2417763"/>
        </p:xfrm>
        <a:graphic>
          <a:graphicData uri="http://schemas.openxmlformats.org/drawingml/2006/table">
            <a:tbl>
              <a:tblPr/>
              <a:tblGrid>
                <a:gridCol w="1800225"/>
                <a:gridCol w="1085850"/>
                <a:gridCol w="12906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konstrukce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Plocha   (m</a:t>
                      </a:r>
                      <a:r>
                        <a:rPr kumimoji="0" lang="cs-CZ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U (W/m</a:t>
                      </a:r>
                      <a:r>
                        <a:rPr kumimoji="0" lang="cs-CZ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stěny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100,39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strop pod půdou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114,062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podlaha na terénu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114,062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kna, dveře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14,94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" name="Zástupný symbol pro obsah 2"/>
          <p:cNvSpPr txBox="1">
            <a:spLocks/>
          </p:cNvSpPr>
          <p:nvPr/>
        </p:nvSpPr>
        <p:spPr>
          <a:xfrm>
            <a:off x="4859338" y="1484313"/>
            <a:ext cx="4033837" cy="4525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Stavební provedení: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Stěny zděné z CP </a:t>
            </a:r>
            <a:r>
              <a:rPr lang="cs-CZ" sz="1700" b="1" dirty="0" err="1">
                <a:latin typeface="+mn-lt"/>
              </a:rPr>
              <a:t>tl</a:t>
            </a:r>
            <a:r>
              <a:rPr lang="cs-CZ" sz="1700" b="1" dirty="0">
                <a:latin typeface="+mn-lt"/>
              </a:rPr>
              <a:t>. 450 mm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Strop pod půdou dřevěný + škvárobeton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Podlaha na terénu 50 mm škvárobetonu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Okna dřevěná zdvojená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Objem zóny …………  308,96.m</a:t>
            </a:r>
            <a:r>
              <a:rPr lang="cs-CZ" sz="1700" b="1" baseline="30000" dirty="0">
                <a:latin typeface="+mn-lt"/>
              </a:rPr>
              <a:t>3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Plocha </a:t>
            </a:r>
            <a:r>
              <a:rPr lang="cs-CZ" sz="1700" b="1" dirty="0" err="1">
                <a:latin typeface="+mn-lt"/>
              </a:rPr>
              <a:t>kcí</a:t>
            </a:r>
            <a:r>
              <a:rPr lang="cs-CZ" sz="1700" b="1" dirty="0">
                <a:latin typeface="+mn-lt"/>
              </a:rPr>
              <a:t> zóny ..….  343,45.m</a:t>
            </a:r>
            <a:r>
              <a:rPr lang="cs-CZ" sz="1700" b="1" baseline="30000" dirty="0">
                <a:latin typeface="+mn-lt"/>
              </a:rPr>
              <a:t>2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EVP ………………… …  102,99.m</a:t>
            </a:r>
            <a:r>
              <a:rPr lang="cs-CZ" sz="1700" b="1" baseline="30000" dirty="0">
                <a:latin typeface="+mn-lt"/>
              </a:rPr>
              <a:t>2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700" b="1" dirty="0">
                <a:latin typeface="+mn-lt"/>
              </a:rPr>
              <a:t>Vnitřní plocha ………    85,14.m</a:t>
            </a:r>
            <a:r>
              <a:rPr lang="cs-CZ" sz="1700" b="1" baseline="30000" dirty="0">
                <a:latin typeface="+mn-lt"/>
              </a:rPr>
              <a:t>2</a:t>
            </a:r>
            <a:r>
              <a:rPr lang="cs-CZ" sz="1700" b="1" dirty="0">
                <a:latin typeface="+mn-lt"/>
              </a:rPr>
              <a:t> </a:t>
            </a:r>
            <a:endParaRPr lang="cs-CZ" sz="2600" b="1" dirty="0">
              <a:latin typeface="+mn-lt"/>
            </a:endParaRPr>
          </a:p>
        </p:txBody>
      </p:sp>
      <p:sp>
        <p:nvSpPr>
          <p:cNvPr id="72734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1908175" y="274638"/>
            <a:ext cx="6778625" cy="1143000"/>
          </a:xfrm>
        </p:spPr>
        <p:txBody>
          <a:bodyPr/>
          <a:lstStyle/>
          <a:p>
            <a:r>
              <a:rPr lang="cs-CZ" sz="3200" b="1" smtClean="0"/>
              <a:t>Zelená úsporám 2009 - 2012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mtClean="0"/>
              <a:t>Oblasti podpory:</a:t>
            </a:r>
          </a:p>
          <a:p>
            <a:pPr>
              <a:buFont typeface="Arial" charset="0"/>
              <a:buNone/>
            </a:pPr>
            <a:r>
              <a:rPr lang="cs-CZ" smtClean="0"/>
              <a:t>    A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– Úspory energie na vytápění</a:t>
            </a:r>
          </a:p>
          <a:p>
            <a:pPr>
              <a:spcBef>
                <a:spcPts val="1800"/>
              </a:spcBef>
              <a:buFont typeface="Arial" charset="0"/>
              <a:buNone/>
            </a:pPr>
            <a:r>
              <a:rPr lang="cs-CZ" smtClean="0"/>
              <a:t>    B – Podpora staveb v pasivním energetickém standardu</a:t>
            </a:r>
          </a:p>
          <a:p>
            <a:pPr>
              <a:spcBef>
                <a:spcPts val="1800"/>
              </a:spcBef>
              <a:buFont typeface="Arial" charset="0"/>
              <a:buNone/>
            </a:pPr>
            <a:r>
              <a:rPr lang="cs-CZ" smtClean="0"/>
              <a:t>    C – Využití obnovitelných zdrojů energie pro vytápění a přípravu teplé vody</a:t>
            </a:r>
          </a:p>
          <a:p>
            <a:endParaRPr lang="cs-CZ" smtClean="0"/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836" name="Group 84"/>
          <p:cNvGraphicFramePr>
            <a:graphicFrameLocks noGrp="1"/>
          </p:cNvGraphicFramePr>
          <p:nvPr>
            <p:ph idx="1"/>
          </p:nvPr>
        </p:nvGraphicFramePr>
        <p:xfrm>
          <a:off x="323850" y="404813"/>
          <a:ext cx="8569325" cy="5224462"/>
        </p:xfrm>
        <a:graphic>
          <a:graphicData uri="http://schemas.openxmlformats.org/drawingml/2006/table">
            <a:tbl>
              <a:tblPr/>
              <a:tblGrid>
                <a:gridCol w="2109788"/>
                <a:gridCol w="1263650"/>
                <a:gridCol w="1125537"/>
                <a:gridCol w="1273175"/>
                <a:gridCol w="1274763"/>
                <a:gridCol w="1522412"/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odnocené varianty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Současný stav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Doporuč.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U x 0,90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U pasiv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  A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U pasiv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 B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Doporuč. x 0,90  s podlahou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54094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Měrná roční potřeba tepla na vytápění po realizaci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393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150  ≥ 90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115 ≥ 90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105 ≥ 90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80 ≤ 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80 ≥ 55,(35) 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Průměrný součinitel prostupu tepla U</a:t>
                      </a:r>
                      <a:r>
                        <a:rPr kumimoji="0" lang="cs-CZ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0,45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0,313 &lt; 0,33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0,30&lt;0,31 &gt; 0,28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0,24 &lt; 0,247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Klasifikační třída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těny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0,120   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310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Strop pod půdou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0,100   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370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Podlaha na terénu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0,150    240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Okna, dveře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2,400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1,00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0,850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Podoblasti NZÚ 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Vyhovuje A.0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Vyhovuje   A.0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Vyhovuje    A.1 ne A.2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Vyhovuje         A.3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Úspora energie 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62 &gt; 20 %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71 &gt; 40 %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73 &gt; 40 %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itchFamily="34" charset="0"/>
                        </a:rPr>
                        <a:t>80 &gt; 60 %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ED8"/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Průměrný součinitel prostupu          0,33 x 0,95 = 0,313   – A.1        U</a:t>
                      </a:r>
                      <a:r>
                        <a:rPr kumimoji="0" lang="cs-CZ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em,R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= 0,33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tepla referenční budovy                  0,33 x 0,85 = 0,280   -  A.2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43882"/>
                          </a:solidFill>
                          <a:effectLst/>
                          <a:latin typeface="Verdana" pitchFamily="34" charset="0"/>
                        </a:rPr>
                        <a:t>                                                    0,33 x 0,75 = 0,247   -  A.3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4388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4834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3713" y="277813"/>
            <a:ext cx="6923087" cy="41433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2000" b="1" dirty="0" smtClean="0">
                <a:solidFill>
                  <a:srgbClr val="264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ČSN 73 0540-část 2 z roku 2011</a:t>
            </a:r>
          </a:p>
        </p:txBody>
      </p:sp>
      <p:pic>
        <p:nvPicPr>
          <p:cNvPr id="76802" name="Picture 3" descr="Tab norma U"/>
          <p:cNvPicPr>
            <a:picLocks noChangeAspect="1" noChangeArrowheads="1"/>
          </p:cNvPicPr>
          <p:nvPr/>
        </p:nvPicPr>
        <p:blipFill>
          <a:blip r:embed="rId2"/>
          <a:srcRect l="3128" r="5038" b="3708"/>
          <a:stretch>
            <a:fillRect/>
          </a:stretch>
        </p:blipFill>
        <p:spPr bwMode="auto">
          <a:xfrm>
            <a:off x="1403350" y="765175"/>
            <a:ext cx="6769100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47086-674D-49DC-A0B2-B43C46F734DE}" type="slidenum">
              <a:rPr lang="cs-CZ"/>
              <a:pPr>
                <a:defRPr/>
              </a:pPr>
              <a:t>31</a:t>
            </a:fld>
            <a:endParaRPr lang="cs-CZ"/>
          </a:p>
        </p:txBody>
      </p:sp>
      <p:sp>
        <p:nvSpPr>
          <p:cNvPr id="11" name="7cípá hvězda 10"/>
          <p:cNvSpPr/>
          <p:nvPr/>
        </p:nvSpPr>
        <p:spPr>
          <a:xfrm>
            <a:off x="6948488" y="2852738"/>
            <a:ext cx="1368425" cy="792162"/>
          </a:xfrm>
          <a:prstGeom prst="star7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6805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Nadpis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cs-CZ" sz="3600" b="1" smtClean="0"/>
              <a:t>Cenové poměry dotací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07288" cy="363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885"/>
                <a:gridCol w="1261877"/>
                <a:gridCol w="1417882"/>
                <a:gridCol w="1323725"/>
                <a:gridCol w="1391711"/>
                <a:gridCol w="15382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Typ konstrukce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Plocha (m</a:t>
                      </a:r>
                      <a:r>
                        <a:rPr lang="cs-CZ" sz="1600" baseline="30000" dirty="0" smtClean="0"/>
                        <a:t>2</a:t>
                      </a:r>
                      <a:r>
                        <a:rPr lang="cs-CZ" sz="160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A.0 + A.1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A.3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Celkový náklad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Obvodové stěny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100,39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50 195,-</a:t>
                      </a:r>
                    </a:p>
                    <a:p>
                      <a:pPr algn="r"/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60 234,-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80 312,-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150 585,-</a:t>
                      </a:r>
                      <a:endParaRPr lang="cs-CZ" sz="1600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Strop pod půdou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114,062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57 031,-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68 437,-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91 250,-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68 437,-</a:t>
                      </a:r>
                      <a:endParaRPr lang="cs-CZ" sz="1600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Podlaha na terénu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114,062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strike="sngStrike" baseline="0" dirty="0" smtClean="0"/>
                        <a:t>79 834,-</a:t>
                      </a:r>
                      <a:endParaRPr lang="cs-CZ" sz="16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strike="sngStrike" baseline="0" dirty="0" smtClean="0"/>
                        <a:t>102 656,-</a:t>
                      </a:r>
                      <a:endParaRPr lang="cs-CZ" sz="16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136 874,-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228 124,-</a:t>
                      </a:r>
                      <a:endParaRPr lang="cs-CZ" sz="1600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Okna, dveře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14,94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31 374,-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41 085,-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aseline="0" dirty="0" smtClean="0"/>
                        <a:t>56 772,-</a:t>
                      </a:r>
                      <a:endParaRPr lang="cs-CZ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103 086,-</a:t>
                      </a:r>
                      <a:endParaRPr lang="cs-CZ" sz="1600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celkem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138 600,-</a:t>
                      </a:r>
                      <a:endParaRPr lang="cs-CZ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169 756,-</a:t>
                      </a:r>
                      <a:endParaRPr lang="cs-CZ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baseline="0" dirty="0" smtClean="0"/>
                        <a:t>365 208,-</a:t>
                      </a:r>
                      <a:endParaRPr lang="cs-CZ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baseline="0" dirty="0" smtClean="0"/>
                        <a:t>550 232,-</a:t>
                      </a:r>
                      <a:endParaRPr lang="cs-CZ" b="1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b="1" dirty="0" smtClean="0"/>
                        <a:t>Úspora dotací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baseline="0" dirty="0" smtClean="0">
                          <a:solidFill>
                            <a:srgbClr val="C00000"/>
                          </a:solidFill>
                        </a:rPr>
                        <a:t>43%</a:t>
                      </a:r>
                      <a:endParaRPr lang="cs-CZ" sz="16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baseline="0" dirty="0" smtClean="0">
                          <a:solidFill>
                            <a:srgbClr val="C00000"/>
                          </a:solidFill>
                        </a:rPr>
                        <a:t>52 %</a:t>
                      </a:r>
                      <a:endParaRPr lang="cs-CZ" sz="16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baseline="0" dirty="0" smtClean="0">
                          <a:solidFill>
                            <a:srgbClr val="C00000"/>
                          </a:solidFill>
                        </a:rPr>
                        <a:t>66 %</a:t>
                      </a:r>
                      <a:endParaRPr lang="cs-CZ" sz="1600" b="1" baseline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322 108,-</a:t>
                      </a:r>
                      <a:endParaRPr lang="cs-CZ" b="1" baseline="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782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Nadpis 1"/>
          <p:cNvSpPr>
            <a:spLocks noGrp="1"/>
          </p:cNvSpPr>
          <p:nvPr>
            <p:ph type="title"/>
          </p:nvPr>
        </p:nvSpPr>
        <p:spPr>
          <a:xfrm>
            <a:off x="1763713" y="476250"/>
            <a:ext cx="6923087" cy="792163"/>
          </a:xfrm>
        </p:spPr>
        <p:txBody>
          <a:bodyPr/>
          <a:lstStyle/>
          <a:p>
            <a:r>
              <a:rPr lang="cs-CZ" sz="2400" b="1" smtClean="0"/>
              <a:t>Postup výpočtu energetické náročnosti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Arial" charset="0"/>
              <a:buAutoNum type="arabicPeriod"/>
            </a:pPr>
            <a:r>
              <a:rPr lang="cs-CZ" sz="2200" smtClean="0"/>
              <a:t>Stanovení součinitelů prostupu tepla konstrukcí a energetické hodnocení pro současný stav.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cs-CZ" sz="2200" smtClean="0"/>
              <a:t>Energetické hodnocení podle požadovaných podoblastí – navržení hodnot součinitelů prostupu tepla tak, aby byly splněny podmínky programu.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cs-CZ" sz="2200" smtClean="0"/>
              <a:t>Stanovení tlouš</a:t>
            </a:r>
            <a:r>
              <a:rPr lang="cs-CZ" sz="2200" smtClean="0">
                <a:latin typeface="Arial" charset="0"/>
              </a:rPr>
              <a:t>tě</a:t>
            </a:r>
            <a:r>
              <a:rPr lang="cs-CZ" sz="2200" smtClean="0"/>
              <a:t>k dodatečných tepelných izolací konstrukcí obálky budovy.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cs-CZ" sz="2200" smtClean="0"/>
              <a:t>Přepočet ploch konstrukcí obálky budovy, objemu hodnocené zóny a energeticky vztažné plochy.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cs-CZ" sz="2200" smtClean="0"/>
              <a:t>Výsledné energetické hodnocení s uvažováním změněných vstupních údajů.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Arial" charset="0"/>
              <a:buAutoNum type="arabicPeriod"/>
            </a:pPr>
            <a:r>
              <a:rPr lang="cs-CZ" sz="2200" smtClean="0"/>
              <a:t>Vypracování Energetického posudku a Průkazu energetické náročnosti budovy. </a:t>
            </a:r>
          </a:p>
          <a:p>
            <a:pPr marL="514350" indent="-514350">
              <a:lnSpc>
                <a:spcPct val="80000"/>
              </a:lnSpc>
              <a:buFont typeface="Arial" charset="0"/>
              <a:buAutoNum type="arabicPeriod"/>
            </a:pPr>
            <a:endParaRPr lang="cs-CZ" sz="2200" smtClean="0"/>
          </a:p>
        </p:txBody>
      </p:sp>
      <p:sp>
        <p:nvSpPr>
          <p:cNvPr id="79875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1" name="Picture 3" descr="CKAIT_1-prednaska-NZU_sablona__N101-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2" name="Title 1"/>
          <p:cNvSpPr>
            <a:spLocks noGrp="1"/>
          </p:cNvSpPr>
          <p:nvPr>
            <p:ph type="ctrTitle"/>
          </p:nvPr>
        </p:nvSpPr>
        <p:spPr>
          <a:xfrm>
            <a:off x="500063" y="1571625"/>
            <a:ext cx="7772400" cy="1470025"/>
          </a:xfrm>
        </p:spPr>
        <p:txBody>
          <a:bodyPr/>
          <a:lstStyle/>
          <a:p>
            <a:pPr algn="l"/>
            <a:r>
              <a:rPr lang="cs-CZ" sz="3200" b="1" smtClean="0"/>
              <a:t>Děkuji za pozornost.</a:t>
            </a:r>
            <a:endParaRPr lang="cs-CZ" sz="3200" smtClean="0"/>
          </a:p>
        </p:txBody>
      </p:sp>
      <p:sp>
        <p:nvSpPr>
          <p:cNvPr id="81923" name="Subtitle 6"/>
          <p:cNvSpPr>
            <a:spLocks noGrp="1"/>
          </p:cNvSpPr>
          <p:nvPr>
            <p:ph type="subTitle" idx="1"/>
          </p:nvPr>
        </p:nvSpPr>
        <p:spPr>
          <a:xfrm>
            <a:off x="500063" y="3573463"/>
            <a:ext cx="5357812" cy="1511300"/>
          </a:xfrm>
        </p:spPr>
        <p:txBody>
          <a:bodyPr/>
          <a:lstStyle/>
          <a:p>
            <a:pPr algn="l"/>
            <a:r>
              <a:rPr lang="cs-CZ" sz="2000" b="1" smtClean="0">
                <a:solidFill>
                  <a:srgbClr val="000000"/>
                </a:solidFill>
              </a:rPr>
              <a:t>Ing. Jaroslav Šafránek,CSc</a:t>
            </a:r>
            <a:r>
              <a:rPr lang="cs-CZ" sz="2000" b="1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algn="l"/>
            <a:r>
              <a:rPr lang="cs-CZ" sz="2000" b="1" smtClean="0">
                <a:solidFill>
                  <a:srgbClr val="000000"/>
                </a:solidFill>
              </a:rPr>
              <a:t>Centrum stavebního inženýrství a.s.</a:t>
            </a:r>
          </a:p>
          <a:p>
            <a:pPr algn="l"/>
            <a:r>
              <a:rPr lang="cs-CZ" sz="2000" b="1" smtClean="0">
                <a:solidFill>
                  <a:srgbClr val="000000"/>
                </a:solidFill>
              </a:rPr>
              <a:t>jsafranek@volny.cz</a:t>
            </a:r>
          </a:p>
          <a:p>
            <a:pPr algn="l"/>
            <a:endParaRPr lang="cs-CZ" sz="20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smtClean="0">
                <a:latin typeface="Arial" charset="0"/>
              </a:rPr>
              <a:t>  </a:t>
            </a:r>
            <a:r>
              <a:rPr lang="cs-CZ" sz="2800" b="1" smtClean="0"/>
              <a:t>A</a:t>
            </a:r>
            <a:r>
              <a:rPr lang="cs-CZ" sz="2800" b="1" smtClean="0">
                <a:latin typeface="Arial" charset="0"/>
              </a:rPr>
              <a:t> </a:t>
            </a:r>
            <a:r>
              <a:rPr lang="cs-CZ" sz="4000" smtClean="0"/>
              <a:t>–</a:t>
            </a:r>
            <a:r>
              <a:rPr lang="cs-CZ" sz="2800" b="1" smtClean="0"/>
              <a:t> Úspora energie na vytápění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smtClean="0"/>
              <a:t>Podoblast A.1 – Celkové zateplení:</a:t>
            </a:r>
          </a:p>
          <a:p>
            <a:pPr>
              <a:buFont typeface="Arial" charset="0"/>
              <a:buNone/>
            </a:pPr>
            <a:r>
              <a:rPr lang="cs-CZ" smtClean="0"/>
              <a:t>   požadavek MRPT ≤70 kWh/m</a:t>
            </a:r>
            <a:r>
              <a:rPr lang="cs-CZ" baseline="30000" smtClean="0"/>
              <a:t>2</a:t>
            </a:r>
            <a:r>
              <a:rPr lang="cs-CZ" smtClean="0"/>
              <a:t>,a RD a ≤ 40 kWh/m</a:t>
            </a:r>
            <a:r>
              <a:rPr lang="cs-CZ" baseline="30000" smtClean="0"/>
              <a:t>2</a:t>
            </a:r>
            <a:r>
              <a:rPr lang="cs-CZ" smtClean="0"/>
              <a:t>,a a úspora měrné roční potřeby tepla na vytápění o</a:t>
            </a:r>
            <a:endParaRPr lang="cs-CZ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 40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% </a:t>
            </a:r>
          </a:p>
          <a:p>
            <a:pPr>
              <a:spcBef>
                <a:spcPts val="1800"/>
              </a:spcBef>
            </a:pPr>
            <a:r>
              <a:rPr lang="cs-CZ" sz="2800" b="1" smtClean="0"/>
              <a:t>Podoblast A.2 – Dílčí zateplení: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mtClean="0"/>
              <a:t>   snížení měrné roční potřeby tepla na vytápění o 20 % (30 %)</a:t>
            </a:r>
          </a:p>
          <a:p>
            <a:endParaRPr lang="cs-CZ" smtClean="0"/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600" b="1" dirty="0" smtClean="0"/>
              <a:t>Zelená úsporám 2009 - 2012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492625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Podklady pro hodnocení: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</a:t>
            </a:r>
            <a:r>
              <a:rPr lang="cs-CZ" dirty="0" smtClean="0"/>
              <a:t>zákon č. 406/2000 Sb</a:t>
            </a:r>
            <a:r>
              <a:rPr lang="cs-CZ" b="1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vyhláška MPO ČR č. 148/2007 Sb.</a:t>
            </a:r>
          </a:p>
          <a:p>
            <a:pPr fontAlgn="auto">
              <a:spcBef>
                <a:spcPts val="2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Doporučené podklady: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    ČSN 73 0540: části 1 - 4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TNI 73 0329 – rodinné domy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TNI 73 0330 – bytové domy </a:t>
            </a:r>
          </a:p>
          <a:p>
            <a:pPr fontAlgn="auto">
              <a:spcBef>
                <a:spcPts val="2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Požadovaný obsah projektu: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odborný posudek vypracovaný autorizovanou osobou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projekt podle vyhlášky č. 499/2007 Sb.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/>
          <a:lstStyle/>
          <a:p>
            <a:r>
              <a:rPr lang="cs-CZ" sz="2800" b="1" smtClean="0"/>
              <a:t>Nová zelená úsporám 2009 - 2012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Řešené problémy: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dirty="0" smtClean="0"/>
              <a:t>energetické hodnocení podle TNI 73 0329(30) platné pro pasivní domy,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dirty="0" smtClean="0"/>
              <a:t>nejednotné definování vstupních hodnot,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dirty="0" smtClean="0"/>
              <a:t>změny pravidel v průběhu podávání projektů,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dirty="0" smtClean="0"/>
              <a:t>rozdílné požadavky pracovišť SFŽP na obsah předkládaných projektů,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cs-CZ" dirty="0" smtClean="0"/>
              <a:t>nezkušenost autorizovaných osob a pracovníků SFŽP s problematikou energetického hodnocení budov.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600" b="1" dirty="0" smtClean="0"/>
              <a:t>Nová zelená úsporám 2013</a:t>
            </a:r>
            <a:endParaRPr lang="cs-CZ" sz="3600" b="1" dirty="0"/>
          </a:p>
        </p:txBody>
      </p:sp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>
          <a:xfrm>
            <a:off x="323850" y="1600200"/>
            <a:ext cx="8569325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mtClean="0"/>
              <a:t>Oblasti podpory:</a:t>
            </a:r>
          </a:p>
          <a:p>
            <a:pPr>
              <a:buFont typeface="Arial" charset="0"/>
              <a:buNone/>
            </a:pPr>
            <a:r>
              <a:rPr lang="cs-CZ" smtClean="0"/>
              <a:t>    A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– Snižování energetické náročnosti stávajících rodinných domů</a:t>
            </a:r>
          </a:p>
          <a:p>
            <a:pPr>
              <a:spcBef>
                <a:spcPts val="1800"/>
              </a:spcBef>
              <a:buFont typeface="Arial" charset="0"/>
              <a:buNone/>
            </a:pPr>
            <a:r>
              <a:rPr lang="cs-CZ" smtClean="0"/>
              <a:t>    B – Výstavba rodinných domů s velmi nízkou energetickou náročností</a:t>
            </a:r>
          </a:p>
          <a:p>
            <a:pPr>
              <a:spcBef>
                <a:spcPts val="1800"/>
              </a:spcBef>
              <a:buFont typeface="Arial" charset="0"/>
              <a:buNone/>
            </a:pPr>
            <a:r>
              <a:rPr lang="cs-CZ" smtClean="0"/>
              <a:t>    C – Efektivní využití zdrojů energie</a:t>
            </a:r>
          </a:p>
          <a:p>
            <a:endParaRPr lang="cs-CZ" smtClean="0"/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600" b="1" dirty="0" smtClean="0"/>
              <a:t>Nová zelená úsporám 2013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Podklady pro hodnocení: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    </a:t>
            </a:r>
            <a:r>
              <a:rPr lang="cs-CZ" dirty="0" smtClean="0"/>
              <a:t>zákon č. 406/2000 Sb</a:t>
            </a:r>
            <a:r>
              <a:rPr lang="cs-CZ" b="1" dirty="0" smtClean="0"/>
              <a:t>. </a:t>
            </a:r>
            <a:r>
              <a:rPr lang="cs-CZ" dirty="0" smtClean="0"/>
              <a:t>ve znění zákona č. 318/2012 Sb.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vyhláška MPO ČR č. 78/2013 Sb.</a:t>
            </a:r>
          </a:p>
          <a:p>
            <a:pPr fontAlgn="auto">
              <a:spcBef>
                <a:spcPts val="2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Doporučené podklady: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</a:t>
            </a:r>
            <a:r>
              <a:rPr lang="cs-CZ" dirty="0" smtClean="0"/>
              <a:t>ČSN EN ISO 13790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ČSN 73 0540: části 1 - 4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TNI 73 0331 – vstupní hodnoty energetického hodnocení    </a:t>
            </a:r>
          </a:p>
          <a:p>
            <a:pPr fontAlgn="auto">
              <a:spcBef>
                <a:spcPts val="24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Požadovaný obsah projektu: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energetický posudek vypracovaný energetickým specialistou podle vyhlášky č. 480/2012 Sb.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projektová dokumentace podle vyhlášky č. 499/2007 Sb.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29699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600" b="1" dirty="0" smtClean="0"/>
              <a:t>Nová zelená úsporám 2013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Změny proti ZÚ 2009 – 2012: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hodnocení podle průměrného součinitele prostupu tepla obálky budovy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požadavek na měrnou roční potřebu tepla na vytápění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požadavek na doporučené hodnoty součinitelů prostupu tepla rekonstruovaných konstrukcí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požadavek na procentní snížení vypočtené měrné roční potřeby tepla na vytápění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hodnocení musí obsahovat i průkaz energetické náročnosti budovy (PENB)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dirty="0" smtClean="0"/>
              <a:t>energetický posudek mohou zpracovat pouze energetičtí specialisté s oprávněním vypracovat EA a energetický posudek podle ustanovení zák. č. 406/2000 Sb.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31747" name="TextBox 3"/>
          <p:cNvSpPr txBox="1">
            <a:spLocks noChangeArrowheads="1"/>
          </p:cNvSpPr>
          <p:nvPr/>
        </p:nvSpPr>
        <p:spPr bwMode="auto">
          <a:xfrm>
            <a:off x="428625" y="6357938"/>
            <a:ext cx="6357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>
                <a:solidFill>
                  <a:schemeClr val="bg1"/>
                </a:solidFill>
                <a:latin typeface="Verdana" pitchFamily="34" charset="0"/>
              </a:rPr>
              <a:t>Konference</a:t>
            </a:r>
            <a:r>
              <a:rPr lang="pt-BR" b="1">
                <a:latin typeface="Verdana" pitchFamily="34" charset="0"/>
              </a:rPr>
              <a:t> </a:t>
            </a:r>
            <a:r>
              <a:rPr lang="pt-BR" b="1">
                <a:solidFill>
                  <a:srgbClr val="CBD000"/>
                </a:solidFill>
                <a:latin typeface="Verdana" pitchFamily="34" charset="0"/>
              </a:rPr>
              <a:t>Nová zelená úsporám v roce 2015</a:t>
            </a:r>
            <a:endParaRPr lang="cs-CZ">
              <a:solidFill>
                <a:srgbClr val="CBD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KAIT_1-prednaska-NZU_sablona__N101">
  <a:themeElements>
    <a:clrScheme name="ckait">
      <a:dk1>
        <a:srgbClr val="043882"/>
      </a:dk1>
      <a:lt1>
        <a:sysClr val="window" lastClr="FFFFFF"/>
      </a:lt1>
      <a:dk2>
        <a:srgbClr val="043882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kai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CKAIT_1-prednaska-NZU_sablona__N101</Template>
  <TotalTime>558</TotalTime>
  <Words>2672</Words>
  <Application>Microsoft Office PowerPoint</Application>
  <PresentationFormat>Předvádění na obrazovce (4:3)</PresentationFormat>
  <Paragraphs>691</Paragraphs>
  <Slides>34</Slides>
  <Notes>33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2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Verdana</vt:lpstr>
      <vt:lpstr>Arial</vt:lpstr>
      <vt:lpstr>Calibri</vt:lpstr>
      <vt:lpstr>Wingdings</vt:lpstr>
      <vt:lpstr>Times New Roman</vt:lpstr>
      <vt:lpstr>CKAIT_1-prednaska-NZU_sablona__N101</vt:lpstr>
      <vt:lpstr>CKAIT_1-prednaska-NZU_sablona__N101</vt:lpstr>
      <vt:lpstr>Vliv podmínek programu Nová zelená úsporám na navrhování nových budov a stavební úpravy stávajících budov</vt:lpstr>
      <vt:lpstr>Obsah prezentace</vt:lpstr>
      <vt:lpstr>Zelená úsporám 2009 - 2012</vt:lpstr>
      <vt:lpstr>  A – Úspora energie na vytápění</vt:lpstr>
      <vt:lpstr>Zelená úsporám 2009 - 2012</vt:lpstr>
      <vt:lpstr>Nová zelená úsporám 2009 - 2012</vt:lpstr>
      <vt:lpstr>Nová zelená úsporám 2013</vt:lpstr>
      <vt:lpstr>Nová zelená úsporám 2013</vt:lpstr>
      <vt:lpstr>Nová zelená úsporám 2013</vt:lpstr>
      <vt:lpstr>Nová zelená úsporám 2013 - 2014</vt:lpstr>
      <vt:lpstr>RD přízemní bez podsklepení  s půdním prostorem</vt:lpstr>
      <vt:lpstr>Nová zelená úsporám 2013 - 2014</vt:lpstr>
      <vt:lpstr>Legislativní požadavky</vt:lpstr>
      <vt:lpstr>Zákon č. 406/2000 Sb. §2</vt:lpstr>
      <vt:lpstr> Zákon č. 406/2000 Sb.: </vt:lpstr>
      <vt:lpstr> Alternativní systém dodávky energie je: </vt:lpstr>
      <vt:lpstr>Nová zelená úsporám 2015  - bytové domy</vt:lpstr>
      <vt:lpstr>Nová zelená úsporám 2015 – bytové domy</vt:lpstr>
      <vt:lpstr>Celková a neobnovitelná primární energie</vt:lpstr>
      <vt:lpstr>Faktory primární energie pro referenční a hodnocenou budovu</vt:lpstr>
      <vt:lpstr>Hodnocení energetické náročnosti budov podle  vyhlášky  č.78/2013 Sb.</vt:lpstr>
      <vt:lpstr>Nová zelená úsporám 2015</vt:lpstr>
      <vt:lpstr>Výše podpory pro měněné stavební prvky obálky budovy</vt:lpstr>
      <vt:lpstr> Panelový bytový dům T 08 B</vt:lpstr>
      <vt:lpstr>Snímek 25</vt:lpstr>
      <vt:lpstr>Dodatečné tepelné izolace - stěny</vt:lpstr>
      <vt:lpstr>Kritéria NZÚ 2015 – rodinné domy</vt:lpstr>
      <vt:lpstr>Snižování energetické náročnosti rodinných domů</vt:lpstr>
      <vt:lpstr>    Rodinný dům - bungalov</vt:lpstr>
      <vt:lpstr>Snímek 30</vt:lpstr>
      <vt:lpstr>ČSN 73 0540-část 2 z roku 2011</vt:lpstr>
      <vt:lpstr>Cenové poměry dotací</vt:lpstr>
      <vt:lpstr>Postup výpočtu energetické náročnosti</vt:lpstr>
      <vt:lpstr>Děkuji za pozornost.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Zvole</dc:creator>
  <cp:lastModifiedBy>srafajova</cp:lastModifiedBy>
  <cp:revision>59</cp:revision>
  <dcterms:created xsi:type="dcterms:W3CDTF">2015-04-04T10:31:59Z</dcterms:created>
  <dcterms:modified xsi:type="dcterms:W3CDTF">2015-04-13T15:00:27Z</dcterms:modified>
</cp:coreProperties>
</file>